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421" r:id="rId2"/>
    <p:sldId id="424" r:id="rId3"/>
    <p:sldId id="1080" r:id="rId4"/>
    <p:sldId id="1083" r:id="rId5"/>
    <p:sldId id="1078" r:id="rId6"/>
    <p:sldId id="1065" r:id="rId7"/>
    <p:sldId id="1074" r:id="rId8"/>
    <p:sldId id="1068" r:id="rId9"/>
    <p:sldId id="1070" r:id="rId10"/>
    <p:sldId id="1075" r:id="rId11"/>
    <p:sldId id="425" r:id="rId12"/>
    <p:sldId id="1069" r:id="rId13"/>
    <p:sldId id="1067" r:id="rId14"/>
    <p:sldId id="1124" r:id="rId15"/>
    <p:sldId id="1076" r:id="rId16"/>
    <p:sldId id="1123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ukas Josef Spieß" initials="LJS" lastIdx="2" clrIdx="0">
    <p:extLst>
      <p:ext uri="{19B8F6BF-5375-455C-9EA6-DF929625EA0E}">
        <p15:presenceInfo xmlns:p15="http://schemas.microsoft.com/office/powerpoint/2012/main" userId="S::lukas.spiess@ptb.de::a2adb09b-04ea-4431-976e-3f377e3cfe1f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18200"/>
    <a:srgbClr val="D62728"/>
    <a:srgbClr val="B22019"/>
    <a:srgbClr val="007D00"/>
    <a:srgbClr val="E13C3C"/>
    <a:srgbClr val="0653BA"/>
    <a:srgbClr val="073EB9"/>
    <a:srgbClr val="0070C0"/>
    <a:srgbClr val="1F77B4"/>
    <a:srgbClr val="C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D7B26C5-4107-4FEC-AEDC-1716B250A1EF}" styleName="Helle Formatvorlag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Helle Formatvorlage 1 - Akz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C083E6E3-FA7D-4D7B-A595-EF9225AFEA82}" styleName="Helle Formatvorlage 1 - Akz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4451" autoAdjust="0"/>
    <p:restoredTop sz="78966" autoAdjust="0"/>
  </p:normalViewPr>
  <p:slideViewPr>
    <p:cSldViewPr snapToGrid="0">
      <p:cViewPr varScale="1">
        <p:scale>
          <a:sx n="109" d="100"/>
          <a:sy n="109" d="100"/>
        </p:scale>
        <p:origin x="132" y="22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9" d="100"/>
          <a:sy n="59" d="100"/>
        </p:scale>
        <p:origin x="3065" y="2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noProof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22C086-A706-463C-A8E2-FFD3371EA5BF}" type="datetimeFigureOut">
              <a:rPr lang="en-US" noProof="0" smtClean="0"/>
              <a:t>10/6/2023</a:t>
            </a:fld>
            <a:endParaRPr lang="en-US" noProof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Mastertextformat bearbeiten</a:t>
            </a:r>
          </a:p>
          <a:p>
            <a:pPr lvl="1"/>
            <a:r>
              <a:rPr lang="en-US" noProof="0"/>
              <a:t>Zweite Ebene</a:t>
            </a:r>
          </a:p>
          <a:p>
            <a:pPr lvl="2"/>
            <a:r>
              <a:rPr lang="en-US" noProof="0"/>
              <a:t>Dritte Ebene</a:t>
            </a:r>
          </a:p>
          <a:p>
            <a:pPr lvl="3"/>
            <a:r>
              <a:rPr lang="en-US" noProof="0"/>
              <a:t>Vierte Ebene</a:t>
            </a:r>
          </a:p>
          <a:p>
            <a:pPr lvl="4"/>
            <a:r>
              <a:rPr lang="en-US" noProof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noProof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343F8D-CF55-447D-A47F-DB77158067B6}" type="slidenum">
              <a:rPr lang="en-US" noProof="0" smtClean="0"/>
              <a:t>‹Nr.›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7202442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baseline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161C51-A4E0-4AF0-A833-BD1EFC79E366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16131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343F8D-CF55-447D-A47F-DB77158067B6}" type="slidenum">
              <a:rPr lang="en-US" noProof="0" smtClean="0"/>
              <a:t>5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4040399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-7938" y="685800"/>
            <a:ext cx="7178676" cy="40386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477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261D939-F535-48E6-9FBF-CFF8A9B0F76C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4773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35995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343F8D-CF55-447D-A47F-DB77158067B6}" type="slidenum">
              <a:rPr lang="en-US" noProof="0" smtClean="0"/>
              <a:t>8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4092498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343F8D-CF55-447D-A47F-DB77158067B6}" type="slidenum">
              <a:rPr lang="en-US" noProof="0" smtClean="0"/>
              <a:t>10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510685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343F8D-CF55-447D-A47F-DB77158067B6}" type="slidenum">
              <a:rPr lang="en-US" noProof="0" smtClean="0"/>
              <a:t>12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0972288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343F8D-CF55-447D-A47F-DB77158067B6}" type="slidenum">
              <a:rPr lang="en-US" noProof="0" smtClean="0"/>
              <a:t>13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3895004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9CDBBB3-F8A2-4385-BD0B-CB9F712C4A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8795657" cy="471714"/>
          </a:xfrm>
        </p:spPr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de-DE" dirty="0"/>
              <a:t>Mastertitelformat bearbeiten</a:t>
            </a:r>
            <a:endParaRPr lang="en-GB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084A6DD4-1C4C-4CEA-9BC9-42358FECFD01}"/>
              </a:ext>
            </a:extLst>
          </p:cNvPr>
          <p:cNvSpPr txBox="1"/>
          <p:nvPr userDrawn="1"/>
        </p:nvSpPr>
        <p:spPr>
          <a:xfrm>
            <a:off x="11648291" y="51192"/>
            <a:ext cx="647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098415F4-0732-4F66-BB7F-003E33E8C82D}" type="slidenum">
              <a:rPr lang="en-US" smtClean="0">
                <a:solidFill>
                  <a:schemeClr val="tx1">
                    <a:alpha val="50000"/>
                  </a:schemeClr>
                </a:solidFill>
              </a:rPr>
              <a:t>‹Nr.›</a:t>
            </a:fld>
            <a:endParaRPr lang="en-US" dirty="0">
              <a:solidFill>
                <a:schemeClr val="tx1">
                  <a:alpha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79297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2954324-0B49-4A7B-9559-28A7F2C57A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1EA8C61C-7B3A-4022-A7FA-CEC18A8E53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05875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CC84D8EA-8714-4D6C-BEA7-BB45AECAD8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BA782B5C-0F32-49FE-BDC0-379C69E56A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82070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DD55BC-51FA-4D94-88F1-F27A1AE5E3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EA0CD824-2D2F-404F-A5B5-DE4696FD3D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33665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A9F929E-651F-4305-A603-71941E5F89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24F7A5C-A463-48FC-AA8D-8F1CB79B87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91261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4BCC76-7137-46B6-91A0-9486CE05B5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328A31A-ADC3-4422-8D61-B4FA365020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7145857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B0A6F93-F402-438C-89AE-7986468949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F8ED17A-CBA1-4EF7-8957-8BAE942F27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913AF4B7-4786-4C35-A1E2-2A5B3CA81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5830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A2AAB34-EFDE-4E84-8AC7-01DB6C30F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78A035A-E716-493F-9C13-294766DFA9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9AF3B66B-2B7D-4A59-B9C1-CD9D6EE713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4E19FB86-2734-4E1C-A808-56ABAA1E92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4355A68-754C-440B-B56A-B8CB7FB5E88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50192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399CE8F7-D4EE-404B-A32D-3341E94789E6}"/>
              </a:ext>
            </a:extLst>
          </p:cNvPr>
          <p:cNvSpPr/>
          <p:nvPr userDrawn="1"/>
        </p:nvSpPr>
        <p:spPr>
          <a:xfrm flipH="1">
            <a:off x="-2161" y="468757"/>
            <a:ext cx="12191998" cy="492104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20000"/>
                  <a:lumOff val="80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10800000" scaled="1"/>
            <a:tileRect/>
          </a:gra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cxnSp>
        <p:nvCxnSpPr>
          <p:cNvPr id="3" name="Gerader Verbinder 2">
            <a:extLst>
              <a:ext uri="{FF2B5EF4-FFF2-40B4-BE49-F238E27FC236}">
                <a16:creationId xmlns:a16="http://schemas.microsoft.com/office/drawing/2014/main" id="{10761D51-84C2-4315-B3D0-65F942937B6B}"/>
              </a:ext>
            </a:extLst>
          </p:cNvPr>
          <p:cNvCxnSpPr>
            <a:cxnSpLocks/>
          </p:cNvCxnSpPr>
          <p:nvPr userDrawn="1"/>
        </p:nvCxnSpPr>
        <p:spPr>
          <a:xfrm>
            <a:off x="-63440" y="969653"/>
            <a:ext cx="12426073" cy="0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el 1">
            <a:extLst>
              <a:ext uri="{FF2B5EF4-FFF2-40B4-BE49-F238E27FC236}">
                <a16:creationId xmlns:a16="http://schemas.microsoft.com/office/drawing/2014/main" id="{FD4AFDCF-E8F8-44AB-86DB-86CB44D8A6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00457" cy="969651"/>
          </a:xfrm>
        </p:spPr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de-DE" dirty="0"/>
              <a:t>Mastertitelformat bearbeiten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077882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15CB71-D8F2-4937-AD80-FC989C29EF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1236421-435C-4986-9399-8C5F7FA007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C210061F-3749-4267-8178-78D2FC62F0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9781405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98AC30E-F7B4-407B-A070-89B7640F28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D8F05F93-8AAA-4BC3-AFBE-B360661C69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25C1EA3-F3C7-420C-B8C8-0AFAE8822C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7746196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568740D8-1511-47A6-8942-42056B862B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FE6142C-2326-43E1-98C0-51A8EDBC95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1A1E1781-2FAC-4439-AB5D-B7AA7E001BF6}"/>
              </a:ext>
            </a:extLst>
          </p:cNvPr>
          <p:cNvSpPr/>
          <p:nvPr userDrawn="1"/>
        </p:nvSpPr>
        <p:spPr>
          <a:xfrm>
            <a:off x="0" y="-16007"/>
            <a:ext cx="12192000" cy="49210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252134FA-C9F7-489C-8F15-171221D7019E}"/>
              </a:ext>
            </a:extLst>
          </p:cNvPr>
          <p:cNvSpPr/>
          <p:nvPr userDrawn="1"/>
        </p:nvSpPr>
        <p:spPr>
          <a:xfrm flipH="1">
            <a:off x="-2161" y="-20129"/>
            <a:ext cx="12191998" cy="492104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20000"/>
                  <a:lumOff val="80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10800000" scaled="1"/>
            <a:tileRect/>
          </a:gra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cxnSp>
        <p:nvCxnSpPr>
          <p:cNvPr id="13" name="Gerader Verbinder 12">
            <a:extLst>
              <a:ext uri="{FF2B5EF4-FFF2-40B4-BE49-F238E27FC236}">
                <a16:creationId xmlns:a16="http://schemas.microsoft.com/office/drawing/2014/main" id="{CF256246-23FD-451E-80CD-57A047090CC1}"/>
              </a:ext>
            </a:extLst>
          </p:cNvPr>
          <p:cNvCxnSpPr>
            <a:cxnSpLocks/>
          </p:cNvCxnSpPr>
          <p:nvPr userDrawn="1"/>
        </p:nvCxnSpPr>
        <p:spPr>
          <a:xfrm>
            <a:off x="-63440" y="480767"/>
            <a:ext cx="12426073" cy="0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536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3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png"/><Relationship Id="rId4" Type="http://schemas.openxmlformats.org/officeDocument/2006/relationships/image" Target="../media/image45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w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51.png"/><Relationship Id="rId7" Type="http://schemas.openxmlformats.org/officeDocument/2006/relationships/image" Target="../media/image58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png"/><Relationship Id="rId9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13" Type="http://schemas.openxmlformats.org/officeDocument/2006/relationships/image" Target="../media/image63.jp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12" Type="http://schemas.microsoft.com/office/2007/relationships/hdphoto" Target="../media/hdphoto2.wdp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11" Type="http://schemas.openxmlformats.org/officeDocument/2006/relationships/image" Target="../media/image62.png"/><Relationship Id="rId5" Type="http://schemas.openxmlformats.org/officeDocument/2006/relationships/image" Target="../media/image56.png"/><Relationship Id="rId10" Type="http://schemas.openxmlformats.org/officeDocument/2006/relationships/image" Target="../media/image61.jpg"/><Relationship Id="rId4" Type="http://schemas.openxmlformats.org/officeDocument/2006/relationships/image" Target="../media/image55.png"/><Relationship Id="rId9" Type="http://schemas.openxmlformats.org/officeDocument/2006/relationships/image" Target="../media/image60.jpeg"/><Relationship Id="rId14" Type="http://schemas.openxmlformats.org/officeDocument/2006/relationships/image" Target="../media/image6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tmp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7" Type="http://schemas.openxmlformats.org/officeDocument/2006/relationships/image" Target="../media/image10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openxmlformats.org/officeDocument/2006/relationships/image" Target="../media/image140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8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Relationship Id="rId9" Type="http://schemas.openxmlformats.org/officeDocument/2006/relationships/image" Target="../media/image22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jp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10" Type="http://schemas.openxmlformats.org/officeDocument/2006/relationships/image" Target="../media/image29.png"/><Relationship Id="rId4" Type="http://schemas.openxmlformats.org/officeDocument/2006/relationships/image" Target="../media/image24.png"/><Relationship Id="rId9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m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1.png"/><Relationship Id="rId4" Type="http://schemas.openxmlformats.org/officeDocument/2006/relationships/image" Target="../media/image29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9222B39D-C4B2-464F-BC0A-B0AD31EFD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512" y="490608"/>
            <a:ext cx="11610975" cy="1850175"/>
          </a:xfrm>
        </p:spPr>
        <p:txBody>
          <a:bodyPr>
            <a:normAutofit/>
          </a:bodyPr>
          <a:lstStyle/>
          <a:p>
            <a:r>
              <a:rPr lang="en-US" sz="5600"/>
              <a:t>High-precision isotope shift measurements in highly charged ions</a:t>
            </a:r>
            <a:endParaRPr lang="en-US" sz="5600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4664B54C-FFF1-4047-B74B-7C9CF6142B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016" b="4376"/>
          <a:stretch/>
        </p:blipFill>
        <p:spPr>
          <a:xfrm>
            <a:off x="2141369" y="2507992"/>
            <a:ext cx="7909262" cy="20406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E288A724-0302-4437-A705-C41615B9AD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2320" y="4809277"/>
            <a:ext cx="8647358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de-DE" sz="2200" dirty="0">
                <a:solidFill>
                  <a:schemeClr val="tx1"/>
                </a:solidFill>
                <a:latin typeface="+mn-lt"/>
              </a:rPr>
              <a:t>Lukas J. Spieß</a:t>
            </a:r>
          </a:p>
        </p:txBody>
      </p:sp>
      <p:sp>
        <p:nvSpPr>
          <p:cNvPr id="7" name="Text Box 4">
            <a:extLst>
              <a:ext uri="{FF2B5EF4-FFF2-40B4-BE49-F238E27FC236}">
                <a16:creationId xmlns:a16="http://schemas.microsoft.com/office/drawing/2014/main" id="{013E13F6-7212-4542-A0A3-FFEF484545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9183" y="6309102"/>
            <a:ext cx="1173656" cy="387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de-DE" sz="1920">
                <a:solidFill>
                  <a:schemeClr val="tx1"/>
                </a:solidFill>
                <a:latin typeface="+mn-lt"/>
              </a:rPr>
              <a:t>ECTI 2023</a:t>
            </a:r>
            <a:endParaRPr lang="de-DE" sz="192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8" name="Text Box 5">
            <a:extLst>
              <a:ext uri="{FF2B5EF4-FFF2-40B4-BE49-F238E27FC236}">
                <a16:creationId xmlns:a16="http://schemas.microsoft.com/office/drawing/2014/main" id="{D0BE418A-AE9C-46B6-BA1C-C626B09D7D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78200" y="5236757"/>
            <a:ext cx="52356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solidFill>
                  <a:schemeClr val="tx1"/>
                </a:solidFill>
                <a:latin typeface="+mn-lt"/>
              </a:rPr>
              <a:t>Group of Piet O. Schmidt</a:t>
            </a:r>
          </a:p>
          <a:p>
            <a:pPr algn="ctr"/>
            <a:r>
              <a:rPr lang="en-US" dirty="0">
                <a:solidFill>
                  <a:schemeClr val="tx1"/>
                </a:solidFill>
                <a:latin typeface="+mn-lt"/>
              </a:rPr>
              <a:t>QUEST Institute for Experimental Quantum Metrology</a:t>
            </a:r>
          </a:p>
          <a:p>
            <a:pPr algn="ctr"/>
            <a:r>
              <a:rPr lang="en-US" dirty="0">
                <a:solidFill>
                  <a:schemeClr val="tx1"/>
                </a:solidFill>
                <a:latin typeface="+mn-lt"/>
              </a:rPr>
              <a:t>PTB Braunschweig, Germany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2F5ABB54-0E60-481A-8ACC-8309F06EC71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4153" y="50188"/>
            <a:ext cx="993091" cy="36000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C651583F-8366-4D3A-B396-8BDCFBD37B5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4993" y="32188"/>
            <a:ext cx="1106431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520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37B91EED-77E8-4C74-A711-647C6BF5D5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496" y="1341910"/>
            <a:ext cx="5415910" cy="3324618"/>
          </a:xfrm>
          <a:prstGeom prst="rect">
            <a:avLst/>
          </a:prstGeom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814B0388-5A4E-4B06-B548-CC1E4B04E2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Cooling </a:t>
            </a:r>
            <a:r>
              <a:rPr lang="de-DE" dirty="0" err="1"/>
              <a:t>during</a:t>
            </a:r>
            <a:r>
              <a:rPr lang="de-DE" dirty="0"/>
              <a:t> </a:t>
            </a:r>
            <a:r>
              <a:rPr lang="de-DE" dirty="0" err="1"/>
              <a:t>clock</a:t>
            </a:r>
            <a:r>
              <a:rPr lang="de-DE" dirty="0"/>
              <a:t> </a:t>
            </a:r>
            <a:r>
              <a:rPr lang="de-DE" dirty="0" err="1"/>
              <a:t>operation</a:t>
            </a:r>
            <a:endParaRPr lang="en-US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78A93A3C-FD41-47BD-95E9-4C76F589A0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587" y="1341965"/>
            <a:ext cx="5415689" cy="3324483"/>
          </a:xfrm>
          <a:prstGeom prst="rect">
            <a:avLst/>
          </a:prstGeom>
        </p:spPr>
      </p:pic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3574BAAC-D944-4235-9888-BC8E09571D3B}"/>
              </a:ext>
            </a:extLst>
          </p:cNvPr>
          <p:cNvGrpSpPr/>
          <p:nvPr/>
        </p:nvGrpSpPr>
        <p:grpSpPr>
          <a:xfrm>
            <a:off x="954210" y="4851931"/>
            <a:ext cx="4497202" cy="981280"/>
            <a:chOff x="611459" y="5701784"/>
            <a:chExt cx="4497202" cy="981280"/>
          </a:xfrm>
        </p:grpSpPr>
        <p:sp>
          <p:nvSpPr>
            <p:cNvPr id="9" name="Rechteck: abgerundete Ecken 8">
              <a:extLst>
                <a:ext uri="{FF2B5EF4-FFF2-40B4-BE49-F238E27FC236}">
                  <a16:creationId xmlns:a16="http://schemas.microsoft.com/office/drawing/2014/main" id="{9C4BF730-E540-4040-AD4F-F2706E7AB324}"/>
                </a:ext>
              </a:extLst>
            </p:cNvPr>
            <p:cNvSpPr/>
            <p:nvPr/>
          </p:nvSpPr>
          <p:spPr>
            <a:xfrm>
              <a:off x="611459" y="5701784"/>
              <a:ext cx="4497202" cy="981280"/>
            </a:xfrm>
            <a:prstGeom prst="roundRect">
              <a:avLst/>
            </a:prstGeom>
            <a:solidFill>
              <a:srgbClr val="C4BD97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h="0"/>
            </a:sp3d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926E9EA-5BE6-4DCF-A53D-0A04D8D454B2}"/>
                </a:ext>
              </a:extLst>
            </p:cNvPr>
            <p:cNvSpPr/>
            <p:nvPr/>
          </p:nvSpPr>
          <p:spPr>
            <a:xfrm>
              <a:off x="670369" y="5776926"/>
              <a:ext cx="4379382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de-DE" sz="2400" dirty="0">
                  <a:solidFill>
                    <a:srgbClr val="B2201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Coldest HCI of all time!</a:t>
              </a:r>
              <a:br>
                <a:rPr lang="de-DE" sz="2400" dirty="0">
                  <a:solidFill>
                    <a:srgbClr val="B2201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</a:br>
              <a:r>
                <a:rPr lang="de-DE" sz="2400" i="1" dirty="0">
                  <a:solidFill>
                    <a:srgbClr val="B2201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 </a:t>
              </a:r>
              <a:r>
                <a:rPr lang="de-DE" sz="2400" dirty="0">
                  <a:solidFill>
                    <a:srgbClr val="B2201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&lt; 200 µK in all modes</a:t>
              </a:r>
              <a:endParaRPr lang="en-GB" sz="2400" dirty="0">
                <a:solidFill>
                  <a:srgbClr val="B2201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7" name="Rechteck 16">
            <a:extLst>
              <a:ext uri="{FF2B5EF4-FFF2-40B4-BE49-F238E27FC236}">
                <a16:creationId xmlns:a16="http://schemas.microsoft.com/office/drawing/2014/main" id="{1E43813E-C05D-4436-AFFB-02F94CDC8808}"/>
              </a:ext>
            </a:extLst>
          </p:cNvPr>
          <p:cNvSpPr/>
          <p:nvPr/>
        </p:nvSpPr>
        <p:spPr>
          <a:xfrm>
            <a:off x="7073549" y="1669357"/>
            <a:ext cx="4081528" cy="20795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Arial" panose="020B0604020202020204" pitchFamily="34" charset="0"/>
            </a:endParaRPr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B5FFBAB9-8CC0-4ABD-8210-702BD4F7A4C0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29489" y="1341909"/>
            <a:ext cx="5486374" cy="3361935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5ACFCFBA-7EDD-44C8-97D6-8EB61EAD1975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29489" y="1341909"/>
            <a:ext cx="5486373" cy="3361935"/>
          </a:xfrm>
          <a:prstGeom prst="rect">
            <a:avLst/>
          </a:prstGeom>
        </p:spPr>
      </p:pic>
      <p:sp>
        <p:nvSpPr>
          <p:cNvPr id="20" name="Rechteck: abgerundete Ecken 19">
            <a:extLst>
              <a:ext uri="{FF2B5EF4-FFF2-40B4-BE49-F238E27FC236}">
                <a16:creationId xmlns:a16="http://schemas.microsoft.com/office/drawing/2014/main" id="{4036F961-EB00-4255-9F37-D02C9B454AF5}"/>
              </a:ext>
            </a:extLst>
          </p:cNvPr>
          <p:cNvSpPr/>
          <p:nvPr/>
        </p:nvSpPr>
        <p:spPr>
          <a:xfrm>
            <a:off x="6555948" y="4851930"/>
            <a:ext cx="5357310" cy="981281"/>
          </a:xfrm>
          <a:prstGeom prst="roundRect">
            <a:avLst/>
          </a:prstGeom>
          <a:solidFill>
            <a:srgbClr val="C4BD9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h="0"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24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Enables</a:t>
            </a:r>
            <a:r>
              <a:rPr lang="de-DE" sz="2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&lt;10</a:t>
            </a:r>
            <a:r>
              <a:rPr lang="de-DE" sz="2400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-18</a:t>
            </a:r>
            <a:r>
              <a:rPr lang="de-DE" sz="2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de-DE" sz="24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levels</a:t>
            </a:r>
            <a:r>
              <a:rPr lang="de-DE" sz="2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de-DE" sz="24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of</a:t>
            </a:r>
            <a:r>
              <a:rPr lang="de-DE" sz="2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de-DE" sz="24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inaccuracy</a:t>
            </a:r>
            <a:r>
              <a:rPr lang="de-DE" sz="2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de-DE" sz="24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for</a:t>
            </a:r>
            <a:r>
              <a:rPr lang="de-DE" sz="2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br>
              <a:rPr lang="de-DE" sz="2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de-DE" sz="2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HCI-</a:t>
            </a:r>
            <a:r>
              <a:rPr lang="de-DE" sz="24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based</a:t>
            </a:r>
            <a:r>
              <a:rPr lang="de-DE" sz="2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de-DE" sz="24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optical</a:t>
            </a:r>
            <a:r>
              <a:rPr lang="de-DE" sz="2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de-DE" sz="24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clocks</a:t>
            </a:r>
            <a:r>
              <a:rPr lang="de-DE" sz="2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feld 21">
                <a:extLst>
                  <a:ext uri="{FF2B5EF4-FFF2-40B4-BE49-F238E27FC236}">
                    <a16:creationId xmlns:a16="http://schemas.microsoft.com/office/drawing/2014/main" id="{FB4D45DA-8017-442D-9464-36470299AF0F}"/>
                  </a:ext>
                </a:extLst>
              </p:cNvPr>
              <p:cNvSpPr txBox="1"/>
              <p:nvPr/>
            </p:nvSpPr>
            <p:spPr>
              <a:xfrm>
                <a:off x="7160151" y="1770513"/>
                <a:ext cx="3128782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000" dirty="0">
                    <a:solidFill>
                      <a:schemeClr val="tx1"/>
                    </a:solidFill>
                    <a:latin typeface="Calibri (Textkörper)"/>
                  </a:rPr>
                  <a:t>Heating rate: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de-DE" sz="2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Γ</m:t>
                        </m:r>
                      </m:e>
                      <m:sub>
                        <m:r>
                          <a:rPr lang="de-DE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sub>
                    </m:sSub>
                    <m:r>
                      <a:rPr lang="de-DE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sSup>
                      <m:sSupPr>
                        <m:ctrlPr>
                          <a:rPr lang="de-DE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𝑍</m:t>
                        </m:r>
                      </m:e>
                      <m:sup>
                        <m:r>
                          <a:rPr lang="de-DE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2000" dirty="0">
                  <a:solidFill>
                    <a:schemeClr val="tx1"/>
                  </a:solidFill>
                  <a:latin typeface="Calibri (Textkörper)"/>
                </a:endParaRPr>
              </a:p>
            </p:txBody>
          </p:sp>
        </mc:Choice>
        <mc:Fallback xmlns="">
          <p:sp>
            <p:nvSpPr>
              <p:cNvPr id="22" name="Textfeld 21">
                <a:extLst>
                  <a:ext uri="{FF2B5EF4-FFF2-40B4-BE49-F238E27FC236}">
                    <a16:creationId xmlns:a16="http://schemas.microsoft.com/office/drawing/2014/main" id="{FB4D45DA-8017-442D-9464-36470299AF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0151" y="1770513"/>
                <a:ext cx="3128782" cy="400110"/>
              </a:xfrm>
              <a:prstGeom prst="rect">
                <a:avLst/>
              </a:prstGeom>
              <a:blipFill>
                <a:blip r:embed="rId7"/>
                <a:stretch>
                  <a:fillRect l="-2144" t="-7576" b="-25758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feld 22">
            <a:extLst>
              <a:ext uri="{FF2B5EF4-FFF2-40B4-BE49-F238E27FC236}">
                <a16:creationId xmlns:a16="http://schemas.microsoft.com/office/drawing/2014/main" id="{0F56EE99-2CA2-4DF2-90D5-99E3DC5F2DA0}"/>
              </a:ext>
            </a:extLst>
          </p:cNvPr>
          <p:cNvSpPr txBox="1"/>
          <p:nvPr/>
        </p:nvSpPr>
        <p:spPr>
          <a:xfrm>
            <a:off x="9394706" y="3176634"/>
            <a:ext cx="203529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 (Textkörper)"/>
              </a:rPr>
              <a:t>Suppressed by </a:t>
            </a:r>
          </a:p>
          <a:p>
            <a:r>
              <a:rPr lang="en-US" dirty="0">
                <a:solidFill>
                  <a:srgbClr val="FF0000"/>
                </a:solidFill>
                <a:latin typeface="Calibri (Textkörper)"/>
              </a:rPr>
              <a:t>Interleaved cooling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feld 23">
                <a:extLst>
                  <a:ext uri="{FF2B5EF4-FFF2-40B4-BE49-F238E27FC236}">
                    <a16:creationId xmlns:a16="http://schemas.microsoft.com/office/drawing/2014/main" id="{688524AA-7691-4FDA-9212-582212C74FA7}"/>
                  </a:ext>
                </a:extLst>
              </p:cNvPr>
              <p:cNvSpPr txBox="1"/>
              <p:nvPr/>
            </p:nvSpPr>
            <p:spPr>
              <a:xfrm>
                <a:off x="8427707" y="2180092"/>
                <a:ext cx="2035294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de-DE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de-DE" sz="2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Γ</m:t>
                        </m:r>
                      </m:e>
                      <m:sub>
                        <m:r>
                          <a:rPr lang="de-DE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sub>
                    </m:sSub>
                    <m:r>
                      <a:rPr lang="de-DE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~10 </m:t>
                    </m:r>
                  </m:oMath>
                </a14:m>
                <a:r>
                  <a:rPr lang="en-US" sz="2000" dirty="0">
                    <a:solidFill>
                      <a:schemeClr val="tx1"/>
                    </a:solidFill>
                    <a:latin typeface="Calibri (Textkörper)"/>
                  </a:rPr>
                  <a:t>quanta/s</a:t>
                </a:r>
                <a:endParaRPr lang="en-US" sz="2000" dirty="0"/>
              </a:p>
            </p:txBody>
          </p:sp>
        </mc:Choice>
        <mc:Fallback xmlns="">
          <p:sp>
            <p:nvSpPr>
              <p:cNvPr id="24" name="Textfeld 23">
                <a:extLst>
                  <a:ext uri="{FF2B5EF4-FFF2-40B4-BE49-F238E27FC236}">
                    <a16:creationId xmlns:a16="http://schemas.microsoft.com/office/drawing/2014/main" id="{688524AA-7691-4FDA-9212-582212C74F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27707" y="2180092"/>
                <a:ext cx="2035294" cy="400110"/>
              </a:xfrm>
              <a:prstGeom prst="rect">
                <a:avLst/>
              </a:prstGeom>
              <a:blipFill>
                <a:blip r:embed="rId8"/>
                <a:stretch>
                  <a:fillRect t="-9231" b="-2769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9">
            <a:extLst>
              <a:ext uri="{FF2B5EF4-FFF2-40B4-BE49-F238E27FC236}">
                <a16:creationId xmlns:a16="http://schemas.microsoft.com/office/drawing/2014/main" id="{062A1C4B-3A33-D94B-2587-1490DCFE90C9}"/>
              </a:ext>
            </a:extLst>
          </p:cNvPr>
          <p:cNvSpPr/>
          <p:nvPr/>
        </p:nvSpPr>
        <p:spPr>
          <a:xfrm>
            <a:off x="7435454" y="6544180"/>
            <a:ext cx="437938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1600" dirty="0">
                <a:solidFill>
                  <a:schemeClr val="tx1"/>
                </a:solidFill>
                <a:latin typeface="Calibri (Textkörper)"/>
              </a:rPr>
              <a:t>King </a:t>
            </a:r>
            <a:r>
              <a:rPr lang="de-DE" sz="1600" i="1" dirty="0">
                <a:solidFill>
                  <a:schemeClr val="tx1"/>
                </a:solidFill>
                <a:latin typeface="Calibri (Textkörper)"/>
              </a:rPr>
              <a:t>et al., </a:t>
            </a:r>
            <a:r>
              <a:rPr lang="en-US" sz="1600" dirty="0">
                <a:latin typeface="Calibri (Textkörper)"/>
              </a:rPr>
              <a:t>Phys. Rev. X </a:t>
            </a:r>
            <a:r>
              <a:rPr lang="en-US" sz="1600" b="1" dirty="0">
                <a:latin typeface="Calibri (Textkörper)"/>
              </a:rPr>
              <a:t>11</a:t>
            </a:r>
            <a:r>
              <a:rPr lang="en-US" sz="1600" dirty="0">
                <a:latin typeface="Calibri (Textkörper)"/>
              </a:rPr>
              <a:t>, 041049 </a:t>
            </a:r>
            <a:r>
              <a:rPr lang="de-DE" sz="1600" dirty="0">
                <a:solidFill>
                  <a:schemeClr val="tx1"/>
                </a:solidFill>
                <a:latin typeface="Calibri (Textkörper)"/>
              </a:rPr>
              <a:t>(2021)</a:t>
            </a:r>
            <a:endParaRPr lang="en-GB" sz="1600" dirty="0">
              <a:latin typeface="Calibri (Textkörper)"/>
            </a:endParaRPr>
          </a:p>
        </p:txBody>
      </p:sp>
    </p:spTree>
    <p:extLst>
      <p:ext uri="{BB962C8B-B14F-4D97-AF65-F5344CB8AC3E}">
        <p14:creationId xmlns:p14="http://schemas.microsoft.com/office/powerpoint/2010/main" val="2710997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0" grpId="0" animBg="1"/>
      <p:bldP spid="22" grpId="0"/>
      <p:bldP spid="23" grpId="0"/>
      <p:bldP spid="2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DA93CF8-BCCF-4EBA-9741-EB5BD05E0A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Summary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systematic</a:t>
            </a:r>
            <a:r>
              <a:rPr lang="de-DE" dirty="0"/>
              <a:t> </a:t>
            </a:r>
            <a:r>
              <a:rPr lang="de-DE" dirty="0" err="1"/>
              <a:t>shifts</a:t>
            </a:r>
            <a:r>
              <a:rPr lang="de-DE" dirty="0"/>
              <a:t> (</a:t>
            </a:r>
            <a:r>
              <a:rPr lang="de-DE" baseline="30000" dirty="0"/>
              <a:t>40</a:t>
            </a:r>
            <a:r>
              <a:rPr lang="de-DE" dirty="0"/>
              <a:t>Ar</a:t>
            </a:r>
            <a:r>
              <a:rPr lang="de-DE" baseline="30000" dirty="0"/>
              <a:t>13+</a:t>
            </a:r>
            <a:r>
              <a:rPr lang="de-DE" dirty="0"/>
              <a:t>)</a:t>
            </a:r>
            <a:endParaRPr lang="en-US" dirty="0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4CACBDBA-2DA9-4426-B9C0-E44130E241C8}"/>
              </a:ext>
            </a:extLst>
          </p:cNvPr>
          <p:cNvSpPr/>
          <p:nvPr/>
        </p:nvSpPr>
        <p:spPr>
          <a:xfrm>
            <a:off x="2205767" y="6323550"/>
            <a:ext cx="553792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dirty="0">
                <a:solidFill>
                  <a:schemeClr val="tx1"/>
                </a:solidFill>
                <a:latin typeface="Calibri (Textkörper)"/>
              </a:rPr>
              <a:t>atomic data from Y-M. Yu and B.K. Sahoo, PRA </a:t>
            </a:r>
            <a:r>
              <a:rPr lang="en-GB" sz="1600" b="1" dirty="0">
                <a:solidFill>
                  <a:schemeClr val="tx1"/>
                </a:solidFill>
                <a:latin typeface="Calibri (Textkörper)"/>
              </a:rPr>
              <a:t>99</a:t>
            </a:r>
            <a:r>
              <a:rPr lang="en-GB" sz="1600" dirty="0">
                <a:solidFill>
                  <a:schemeClr val="tx1"/>
                </a:solidFill>
                <a:latin typeface="Calibri (Textkörper)"/>
              </a:rPr>
              <a:t>, 022513 (2019)</a:t>
            </a:r>
          </a:p>
        </p:txBody>
      </p:sp>
      <p:sp>
        <p:nvSpPr>
          <p:cNvPr id="8" name="Geschweifte Klammer rechts 7">
            <a:extLst>
              <a:ext uri="{FF2B5EF4-FFF2-40B4-BE49-F238E27FC236}">
                <a16:creationId xmlns:a16="http://schemas.microsoft.com/office/drawing/2014/main" id="{F075FF30-C173-4239-85EB-A0451D2D84E7}"/>
              </a:ext>
            </a:extLst>
          </p:cNvPr>
          <p:cNvSpPr/>
          <p:nvPr/>
        </p:nvSpPr>
        <p:spPr>
          <a:xfrm>
            <a:off x="8376193" y="1593026"/>
            <a:ext cx="227818" cy="936104"/>
          </a:xfrm>
          <a:prstGeom prst="rightBrace">
            <a:avLst>
              <a:gd name="adj1" fmla="val 33232"/>
              <a:gd name="adj2" fmla="val 50000"/>
            </a:avLst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  <a:effectLst>
            <a:outerShdw blurRad="381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04401C29-4C3D-4C29-BED1-2EA4643CD6FA}"/>
              </a:ext>
            </a:extLst>
          </p:cNvPr>
          <p:cNvSpPr txBox="1"/>
          <p:nvPr/>
        </p:nvSpPr>
        <p:spPr>
          <a:xfrm>
            <a:off x="8705610" y="1737912"/>
            <a:ext cx="1737848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de-DE" dirty="0" err="1">
                <a:solidFill>
                  <a:schemeClr val="tx1"/>
                </a:solidFill>
                <a:latin typeface="+mn-lt"/>
              </a:rPr>
              <a:t>no</a:t>
            </a:r>
            <a:r>
              <a:rPr lang="de-DE" dirty="0">
                <a:solidFill>
                  <a:schemeClr val="tx1"/>
                </a:solidFill>
                <a:latin typeface="+mn-lt"/>
              </a:rPr>
              <a:t> fundamental </a:t>
            </a:r>
          </a:p>
          <a:p>
            <a:pPr algn="ctr"/>
            <a:r>
              <a:rPr lang="de-DE" dirty="0" err="1">
                <a:solidFill>
                  <a:schemeClr val="tx1"/>
                </a:solidFill>
                <a:latin typeface="+mn-lt"/>
              </a:rPr>
              <a:t>limitations</a:t>
            </a:r>
            <a:endParaRPr lang="de-DE" dirty="0">
              <a:solidFill>
                <a:schemeClr val="tx1"/>
              </a:solidFill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1" name="Tabelle 4">
                <a:extLst>
                  <a:ext uri="{FF2B5EF4-FFF2-40B4-BE49-F238E27FC236}">
                    <a16:creationId xmlns:a16="http://schemas.microsoft.com/office/drawing/2014/main" id="{A820716D-791D-44C4-A113-78327D6F885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47654592"/>
                  </p:ext>
                </p:extLst>
              </p:nvPr>
            </p:nvGraphicFramePr>
            <p:xfrm>
              <a:off x="1482420" y="643169"/>
              <a:ext cx="6765405" cy="5609496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676787">
                      <a:extLst>
                        <a:ext uri="{9D8B030D-6E8A-4147-A177-3AD203B41FA5}">
                          <a16:colId xmlns:a16="http://schemas.microsoft.com/office/drawing/2014/main" val="4016601348"/>
                        </a:ext>
                      </a:extLst>
                    </a:gridCol>
                    <a:gridCol w="2542466">
                      <a:extLst>
                        <a:ext uri="{9D8B030D-6E8A-4147-A177-3AD203B41FA5}">
                          <a16:colId xmlns:a16="http://schemas.microsoft.com/office/drawing/2014/main" val="2065063882"/>
                        </a:ext>
                      </a:extLst>
                    </a:gridCol>
                    <a:gridCol w="1180824">
                      <a:extLst>
                        <a:ext uri="{9D8B030D-6E8A-4147-A177-3AD203B41FA5}">
                          <a16:colId xmlns:a16="http://schemas.microsoft.com/office/drawing/2014/main" val="612727303"/>
                        </a:ext>
                      </a:extLst>
                    </a:gridCol>
                    <a:gridCol w="1365328">
                      <a:extLst>
                        <a:ext uri="{9D8B030D-6E8A-4147-A177-3AD203B41FA5}">
                          <a16:colId xmlns:a16="http://schemas.microsoft.com/office/drawing/2014/main" val="3864630085"/>
                        </a:ext>
                      </a:extLst>
                    </a:gridCol>
                  </a:tblGrid>
                  <a:tr h="670541">
                    <a:tc>
                      <a:txBody>
                        <a:bodyPr/>
                        <a:lstStyle/>
                        <a:p>
                          <a:r>
                            <a:rPr lang="de-DE" dirty="0"/>
                            <a:t>Shift source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de-DE" dirty="0"/>
                            <a:t>Mitigation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/>
                            <a:t>Shift </a:t>
                          </a:r>
                          <a:br>
                            <a:rPr lang="de-DE" dirty="0"/>
                          </a:b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1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de-DE" b="1" i="1" smtClean="0"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  <m:sSup>
                                  <m:sSupPr>
                                    <m:ctrlPr>
                                      <a:rPr lang="de-DE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b="1" i="1" smtClean="0">
                                        <a:latin typeface="Cambria Math" panose="02040503050406030204" pitchFamily="18" charset="0"/>
                                      </a:rPr>
                                      <m:t>𝟎</m:t>
                                    </m:r>
                                  </m:e>
                                  <m:sup>
                                    <m:r>
                                      <a:rPr lang="de-DE" b="1" i="1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de-DE" b="1" i="1" smtClean="0">
                                        <a:latin typeface="Cambria Math" panose="02040503050406030204" pitchFamily="18" charset="0"/>
                                      </a:rPr>
                                      <m:t>𝟏𝟖</m:t>
                                    </m:r>
                                  </m:sup>
                                </m:sSup>
                                <m:r>
                                  <a:rPr lang="de-DE" b="1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de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/>
                            <a:t>Uncertainty </a:t>
                          </a:r>
                          <a:br>
                            <a:rPr lang="de-DE" dirty="0"/>
                          </a:b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1" i="0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de-DE" b="1" i="1" smtClean="0"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  <m:sSup>
                                  <m:sSupPr>
                                    <m:ctrlPr>
                                      <a:rPr lang="de-DE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b="1" i="1" smtClean="0">
                                        <a:latin typeface="Cambria Math" panose="02040503050406030204" pitchFamily="18" charset="0"/>
                                      </a:rPr>
                                      <m:t>𝟎</m:t>
                                    </m:r>
                                  </m:e>
                                  <m:sup>
                                    <m:r>
                                      <a:rPr lang="de-DE" b="1" i="1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de-DE" b="1" i="1" smtClean="0">
                                        <a:latin typeface="Cambria Math" panose="02040503050406030204" pitchFamily="18" charset="0"/>
                                      </a:rPr>
                                      <m:t>𝟏𝟖</m:t>
                                    </m:r>
                                  </m:sup>
                                </m:sSup>
                                <m:r>
                                  <a:rPr lang="de-DE" b="1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de-DE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542255955"/>
                      </a:ext>
                    </a:extLst>
                  </a:tr>
                  <a:tr h="384785">
                    <a:tc>
                      <a:txBody>
                        <a:bodyPr/>
                        <a:lstStyle/>
                        <a:p>
                          <a:r>
                            <a:rPr lang="de-DE" dirty="0"/>
                            <a:t>Micromotion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de-DE" dirty="0"/>
                            <a:t>Real-time </a:t>
                          </a:r>
                          <a:r>
                            <a:rPr lang="de-DE" dirty="0" err="1"/>
                            <a:t>measurement</a:t>
                          </a:r>
                          <a:endParaRPr lang="de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baseline="0" smtClean="0">
                                    <a:latin typeface="Cambria Math" panose="02040503050406030204" pitchFamily="18" charset="0"/>
                                  </a:rPr>
                                  <m:t>−443</m:t>
                                </m:r>
                              </m:oMath>
                            </m:oMathPara>
                          </a14:m>
                          <a:endParaRPr lang="de-DE" baseline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i="1" dirty="0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de-DE" b="0" i="1" dirty="0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de-DE" baseline="30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377362715"/>
                      </a:ext>
                    </a:extLst>
                  </a:tr>
                  <a:tr h="948785">
                    <a:tc>
                      <a:txBody>
                        <a:bodyPr/>
                        <a:lstStyle/>
                        <a:p>
                          <a:r>
                            <a:rPr lang="de-DE" dirty="0"/>
                            <a:t>Probe-laser-</a:t>
                          </a:r>
                          <a:r>
                            <a:rPr lang="de-DE" dirty="0" err="1"/>
                            <a:t>induced</a:t>
                          </a:r>
                          <a:r>
                            <a:rPr lang="de-DE" dirty="0"/>
                            <a:t> shift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de-DE" dirty="0" err="1"/>
                            <a:t>Calibration</a:t>
                          </a:r>
                          <a:r>
                            <a:rPr lang="de-DE" dirty="0"/>
                            <a:t> at </a:t>
                          </a:r>
                          <a:r>
                            <a:rPr lang="de-DE" dirty="0" err="1"/>
                            <a:t>much</a:t>
                          </a:r>
                          <a:r>
                            <a:rPr lang="de-DE" dirty="0"/>
                            <a:t> </a:t>
                          </a:r>
                          <a:r>
                            <a:rPr lang="de-DE" dirty="0" err="1"/>
                            <a:t>higher</a:t>
                          </a:r>
                          <a:r>
                            <a:rPr lang="de-DE" dirty="0"/>
                            <a:t> </a:t>
                          </a:r>
                          <a:r>
                            <a:rPr lang="de-DE" dirty="0" err="1"/>
                            <a:t>powers</a:t>
                          </a:r>
                          <a:r>
                            <a:rPr lang="de-DE" dirty="0"/>
                            <a:t> and </a:t>
                          </a:r>
                          <a:r>
                            <a:rPr lang="de-DE" dirty="0" err="1"/>
                            <a:t>extrapolation</a:t>
                          </a:r>
                          <a:endParaRPr lang="de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baseline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de-DE" baseline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baseline="0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de-DE" baseline="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502631813"/>
                      </a:ext>
                    </a:extLst>
                  </a:tr>
                  <a:tr h="664150">
                    <a:tc>
                      <a:txBody>
                        <a:bodyPr/>
                        <a:lstStyle/>
                        <a:p>
                          <a:r>
                            <a:rPr lang="de-DE" dirty="0"/>
                            <a:t>First-order Doppler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de-DE" dirty="0"/>
                            <a:t>Counter-</a:t>
                          </a:r>
                          <a:r>
                            <a:rPr lang="de-DE" dirty="0" err="1"/>
                            <a:t>propagating</a:t>
                          </a:r>
                          <a:r>
                            <a:rPr lang="de-DE" dirty="0"/>
                            <a:t> </a:t>
                          </a:r>
                          <a:r>
                            <a:rPr lang="de-DE" dirty="0" err="1"/>
                            <a:t>beams</a:t>
                          </a:r>
                          <a:endParaRPr lang="de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i="1" baseline="0" dirty="0" smtClean="0">
                                    <a:latin typeface="Cambria Math" panose="02040503050406030204" pitchFamily="18" charset="0"/>
                                  </a:rPr>
                                  <m:t>&lt;1</m:t>
                                </m:r>
                              </m:oMath>
                            </m:oMathPara>
                          </a14:m>
                          <a:endParaRPr lang="de-DE" baseline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i="1" dirty="0" smtClean="0">
                                    <a:latin typeface="Cambria Math" panose="02040503050406030204" pitchFamily="18" charset="0"/>
                                  </a:rPr>
                                  <m:t>&lt;</m:t>
                                </m:r>
                                <m:r>
                                  <a:rPr lang="de-DE" b="0" i="1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de-DE" baseline="30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52872681"/>
                      </a:ext>
                    </a:extLst>
                  </a:tr>
                  <a:tr h="664150">
                    <a:tc>
                      <a:txBody>
                        <a:bodyPr/>
                        <a:lstStyle/>
                        <a:p>
                          <a:r>
                            <a:rPr lang="de-DE" dirty="0"/>
                            <a:t>Linear Zeeman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de-DE" dirty="0" err="1"/>
                            <a:t>Averaging</a:t>
                          </a:r>
                          <a:r>
                            <a:rPr lang="de-DE" dirty="0"/>
                            <a:t> </a:t>
                          </a:r>
                          <a:r>
                            <a:rPr lang="de-DE" dirty="0" err="1"/>
                            <a:t>over</a:t>
                          </a:r>
                          <a:r>
                            <a:rPr lang="de-DE" dirty="0"/>
                            <a:t> multiple Zeeman </a:t>
                          </a:r>
                          <a:r>
                            <a:rPr lang="de-DE" dirty="0" err="1"/>
                            <a:t>components</a:t>
                          </a:r>
                          <a:endParaRPr lang="de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baseline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de-DE" baseline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i="1" dirty="0" smtClean="0">
                                    <a:latin typeface="Cambria Math" panose="02040503050406030204" pitchFamily="18" charset="0"/>
                                  </a:rPr>
                                  <m:t>&lt;</m:t>
                                </m:r>
                                <m:r>
                                  <a:rPr lang="de-DE" b="0" i="1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de-DE" baseline="30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087776536"/>
                      </a:ext>
                    </a:extLst>
                  </a:tr>
                  <a:tr h="664150">
                    <a:tc>
                      <a:txBody>
                        <a:bodyPr/>
                        <a:lstStyle/>
                        <a:p>
                          <a:r>
                            <a:rPr lang="de-DE" dirty="0" err="1"/>
                            <a:t>Quadratic</a:t>
                          </a:r>
                          <a:r>
                            <a:rPr lang="de-DE" dirty="0"/>
                            <a:t> Zeeman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de-DE" dirty="0"/>
                            <a:t>Small </a:t>
                          </a:r>
                          <a:r>
                            <a:rPr lang="de-DE" dirty="0" err="1"/>
                            <a:t>coefficient</a:t>
                          </a:r>
                          <a:r>
                            <a:rPr lang="de-DE" dirty="0"/>
                            <a:t>, </a:t>
                          </a:r>
                          <a:r>
                            <a:rPr lang="de-DE" dirty="0" err="1"/>
                            <a:t>small</a:t>
                          </a:r>
                          <a:r>
                            <a:rPr lang="de-DE" dirty="0"/>
                            <a:t> </a:t>
                          </a:r>
                          <a:r>
                            <a:rPr lang="de-DE" dirty="0" err="1"/>
                            <a:t>field</a:t>
                          </a:r>
                          <a:endParaRPr lang="de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i="1" baseline="0" dirty="0" smtClean="0">
                                    <a:latin typeface="Cambria Math" panose="02040503050406030204" pitchFamily="18" charset="0"/>
                                  </a:rPr>
                                  <m:t>&lt;1</m:t>
                                </m:r>
                              </m:oMath>
                            </m:oMathPara>
                          </a14:m>
                          <a:endParaRPr lang="de-DE" baseline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dirty="0" smtClean="0">
                                    <a:latin typeface="Cambria Math" panose="02040503050406030204" pitchFamily="18" charset="0"/>
                                  </a:rPr>
                                  <m:t>≪1</m:t>
                                </m:r>
                              </m:oMath>
                            </m:oMathPara>
                          </a14:m>
                          <a:endParaRPr lang="de-DE" baseline="30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28237581"/>
                      </a:ext>
                    </a:extLst>
                  </a:tr>
                  <a:tr h="948785">
                    <a:tc>
                      <a:txBody>
                        <a:bodyPr/>
                        <a:lstStyle/>
                        <a:p>
                          <a:r>
                            <a:rPr lang="de-DE" dirty="0"/>
                            <a:t>Electric </a:t>
                          </a:r>
                          <a:r>
                            <a:rPr lang="de-DE" dirty="0" err="1"/>
                            <a:t>quadrupole</a:t>
                          </a:r>
                          <a:endParaRPr lang="de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de-DE" dirty="0"/>
                            <a:t>Small </a:t>
                          </a:r>
                          <a:r>
                            <a:rPr lang="de-DE" dirty="0" err="1"/>
                            <a:t>coefficient</a:t>
                          </a:r>
                          <a:r>
                            <a:rPr lang="de-DE" dirty="0"/>
                            <a:t>, </a:t>
                          </a:r>
                          <a:r>
                            <a:rPr lang="de-DE" dirty="0" err="1"/>
                            <a:t>Averaging</a:t>
                          </a:r>
                          <a:r>
                            <a:rPr lang="de-DE" dirty="0"/>
                            <a:t> </a:t>
                          </a:r>
                          <a:r>
                            <a:rPr lang="de-DE" dirty="0" err="1"/>
                            <a:t>over</a:t>
                          </a:r>
                          <a:r>
                            <a:rPr lang="de-DE" dirty="0"/>
                            <a:t> multiple Zeeman </a:t>
                          </a:r>
                          <a:r>
                            <a:rPr lang="de-DE" dirty="0" err="1"/>
                            <a:t>components</a:t>
                          </a:r>
                          <a:endParaRPr lang="de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i="1" baseline="0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de-DE" baseline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i="1" baseline="0" dirty="0" smtClean="0">
                                    <a:latin typeface="Cambria Math" panose="02040503050406030204" pitchFamily="18" charset="0"/>
                                  </a:rPr>
                                  <m:t>&lt;1</m:t>
                                </m:r>
                              </m:oMath>
                            </m:oMathPara>
                          </a14:m>
                          <a:endParaRPr lang="de-DE" baseline="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557659940"/>
                      </a:ext>
                    </a:extLst>
                  </a:tr>
                  <a:tr h="664150">
                    <a:tc>
                      <a:txBody>
                        <a:bodyPr/>
                        <a:lstStyle/>
                        <a:p>
                          <a:r>
                            <a:rPr lang="de-DE" dirty="0">
                              <a:solidFill>
                                <a:schemeClr val="tx1"/>
                              </a:solidFill>
                            </a:rPr>
                            <a:t>2</a:t>
                          </a:r>
                          <a:r>
                            <a:rPr lang="de-DE" baseline="30000" dirty="0">
                              <a:solidFill>
                                <a:schemeClr val="tx1"/>
                              </a:solidFill>
                            </a:rPr>
                            <a:t>nd</a:t>
                          </a:r>
                          <a:r>
                            <a:rPr lang="de-DE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de-DE" dirty="0" err="1">
                              <a:solidFill>
                                <a:schemeClr val="tx1"/>
                              </a:solidFill>
                            </a:rPr>
                            <a:t>order</a:t>
                          </a:r>
                          <a:r>
                            <a:rPr lang="de-DE" dirty="0">
                              <a:solidFill>
                                <a:schemeClr val="tx1"/>
                              </a:solidFill>
                            </a:rPr>
                            <a:t> Doppler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de-DE" dirty="0" err="1">
                              <a:solidFill>
                                <a:schemeClr val="tx1"/>
                              </a:solidFill>
                            </a:rPr>
                            <a:t>Algorithmic</a:t>
                          </a:r>
                          <a:r>
                            <a:rPr lang="de-DE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de-DE" dirty="0" err="1">
                              <a:solidFill>
                                <a:schemeClr val="tx1"/>
                              </a:solidFill>
                            </a:rPr>
                            <a:t>cooling</a:t>
                          </a:r>
                          <a:endParaRPr lang="de-DE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baseline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oMath>
                            </m:oMathPara>
                          </a14:m>
                          <a:endParaRPr lang="de-DE" baseline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i="1" baseline="0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&lt;</m:t>
                                </m:r>
                                <m:r>
                                  <a:rPr lang="de-DE" b="0" i="1" baseline="0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de-DE" baseline="30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11366380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1" name="Tabelle 4">
                <a:extLst>
                  <a:ext uri="{FF2B5EF4-FFF2-40B4-BE49-F238E27FC236}">
                    <a16:creationId xmlns:a16="http://schemas.microsoft.com/office/drawing/2014/main" id="{A820716D-791D-44C4-A113-78327D6F885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47654592"/>
                  </p:ext>
                </p:extLst>
              </p:nvPr>
            </p:nvGraphicFramePr>
            <p:xfrm>
              <a:off x="1482420" y="643169"/>
              <a:ext cx="6765405" cy="5609496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676787">
                      <a:extLst>
                        <a:ext uri="{9D8B030D-6E8A-4147-A177-3AD203B41FA5}">
                          <a16:colId xmlns:a16="http://schemas.microsoft.com/office/drawing/2014/main" val="4016601348"/>
                        </a:ext>
                      </a:extLst>
                    </a:gridCol>
                    <a:gridCol w="2542466">
                      <a:extLst>
                        <a:ext uri="{9D8B030D-6E8A-4147-A177-3AD203B41FA5}">
                          <a16:colId xmlns:a16="http://schemas.microsoft.com/office/drawing/2014/main" val="2065063882"/>
                        </a:ext>
                      </a:extLst>
                    </a:gridCol>
                    <a:gridCol w="1180824">
                      <a:extLst>
                        <a:ext uri="{9D8B030D-6E8A-4147-A177-3AD203B41FA5}">
                          <a16:colId xmlns:a16="http://schemas.microsoft.com/office/drawing/2014/main" val="612727303"/>
                        </a:ext>
                      </a:extLst>
                    </a:gridCol>
                    <a:gridCol w="1365328">
                      <a:extLst>
                        <a:ext uri="{9D8B030D-6E8A-4147-A177-3AD203B41FA5}">
                          <a16:colId xmlns:a16="http://schemas.microsoft.com/office/drawing/2014/main" val="3864630085"/>
                        </a:ext>
                      </a:extLst>
                    </a:gridCol>
                  </a:tblGrid>
                  <a:tr h="670541">
                    <a:tc>
                      <a:txBody>
                        <a:bodyPr/>
                        <a:lstStyle/>
                        <a:p>
                          <a:r>
                            <a:rPr lang="de-DE" dirty="0"/>
                            <a:t>Shift source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de-DE" dirty="0"/>
                            <a:t>Mitigation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blipFill>
                          <a:blip r:embed="rId2"/>
                          <a:stretch>
                            <a:fillRect l="-357216" t="-4545" r="-118041" b="-74818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blipFill>
                          <a:blip r:embed="rId2"/>
                          <a:stretch>
                            <a:fillRect l="-395982" t="-4545" r="-2232" b="-74818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542255955"/>
                      </a:ext>
                    </a:extLst>
                  </a:tr>
                  <a:tr h="384785">
                    <a:tc>
                      <a:txBody>
                        <a:bodyPr/>
                        <a:lstStyle/>
                        <a:p>
                          <a:r>
                            <a:rPr lang="de-DE" dirty="0"/>
                            <a:t>Micromotion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de-DE" dirty="0"/>
                            <a:t>Real-time </a:t>
                          </a:r>
                          <a:r>
                            <a:rPr lang="de-DE" dirty="0" err="1"/>
                            <a:t>measurement</a:t>
                          </a:r>
                          <a:endParaRPr lang="de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blipFill>
                          <a:blip r:embed="rId2"/>
                          <a:stretch>
                            <a:fillRect l="-357216" t="-182540" r="-118041" b="-120634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blipFill>
                          <a:blip r:embed="rId2"/>
                          <a:stretch>
                            <a:fillRect l="-395982" t="-182540" r="-2232" b="-120634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77362715"/>
                      </a:ext>
                    </a:extLst>
                  </a:tr>
                  <a:tr h="948785">
                    <a:tc>
                      <a:txBody>
                        <a:bodyPr/>
                        <a:lstStyle/>
                        <a:p>
                          <a:r>
                            <a:rPr lang="de-DE" dirty="0"/>
                            <a:t>Probe-laser-</a:t>
                          </a:r>
                          <a:r>
                            <a:rPr lang="de-DE" dirty="0" err="1"/>
                            <a:t>induced</a:t>
                          </a:r>
                          <a:r>
                            <a:rPr lang="de-DE" dirty="0"/>
                            <a:t> shift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de-DE" dirty="0" err="1"/>
                            <a:t>Calibration</a:t>
                          </a:r>
                          <a:r>
                            <a:rPr lang="de-DE" dirty="0"/>
                            <a:t> at </a:t>
                          </a:r>
                          <a:r>
                            <a:rPr lang="de-DE" dirty="0" err="1"/>
                            <a:t>much</a:t>
                          </a:r>
                          <a:r>
                            <a:rPr lang="de-DE" dirty="0"/>
                            <a:t> </a:t>
                          </a:r>
                          <a:r>
                            <a:rPr lang="de-DE" dirty="0" err="1"/>
                            <a:t>higher</a:t>
                          </a:r>
                          <a:r>
                            <a:rPr lang="de-DE" dirty="0"/>
                            <a:t> </a:t>
                          </a:r>
                          <a:r>
                            <a:rPr lang="de-DE" dirty="0" err="1"/>
                            <a:t>powers</a:t>
                          </a:r>
                          <a:r>
                            <a:rPr lang="de-DE" dirty="0"/>
                            <a:t> and </a:t>
                          </a:r>
                          <a:r>
                            <a:rPr lang="de-DE" dirty="0" err="1"/>
                            <a:t>extrapolation</a:t>
                          </a:r>
                          <a:endParaRPr lang="de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blipFill>
                          <a:blip r:embed="rId2"/>
                          <a:stretch>
                            <a:fillRect l="-357216" t="-114103" r="-118041" b="-3871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blipFill>
                          <a:blip r:embed="rId2"/>
                          <a:stretch>
                            <a:fillRect l="-395982" t="-114103" r="-2232" b="-38717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02631813"/>
                      </a:ext>
                    </a:extLst>
                  </a:tr>
                  <a:tr h="664150">
                    <a:tc>
                      <a:txBody>
                        <a:bodyPr/>
                        <a:lstStyle/>
                        <a:p>
                          <a:r>
                            <a:rPr lang="de-DE" dirty="0"/>
                            <a:t>First-order Doppler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de-DE" dirty="0"/>
                            <a:t>Counter-</a:t>
                          </a:r>
                          <a:r>
                            <a:rPr lang="de-DE" dirty="0" err="1"/>
                            <a:t>propagating</a:t>
                          </a:r>
                          <a:r>
                            <a:rPr lang="de-DE" dirty="0"/>
                            <a:t> </a:t>
                          </a:r>
                          <a:r>
                            <a:rPr lang="de-DE" dirty="0" err="1"/>
                            <a:t>beams</a:t>
                          </a:r>
                          <a:endParaRPr lang="de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blipFill>
                          <a:blip r:embed="rId2"/>
                          <a:stretch>
                            <a:fillRect l="-357216" t="-306422" r="-118041" b="-45412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blipFill>
                          <a:blip r:embed="rId2"/>
                          <a:stretch>
                            <a:fillRect l="-395982" t="-306422" r="-2232" b="-45412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752872681"/>
                      </a:ext>
                    </a:extLst>
                  </a:tr>
                  <a:tr h="664150">
                    <a:tc>
                      <a:txBody>
                        <a:bodyPr/>
                        <a:lstStyle/>
                        <a:p>
                          <a:r>
                            <a:rPr lang="de-DE" dirty="0"/>
                            <a:t>Linear Zeeman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de-DE" dirty="0" err="1"/>
                            <a:t>Averaging</a:t>
                          </a:r>
                          <a:r>
                            <a:rPr lang="de-DE" dirty="0"/>
                            <a:t> </a:t>
                          </a:r>
                          <a:r>
                            <a:rPr lang="de-DE" dirty="0" err="1"/>
                            <a:t>over</a:t>
                          </a:r>
                          <a:r>
                            <a:rPr lang="de-DE" dirty="0"/>
                            <a:t> multiple Zeeman </a:t>
                          </a:r>
                          <a:r>
                            <a:rPr lang="de-DE" dirty="0" err="1"/>
                            <a:t>components</a:t>
                          </a:r>
                          <a:endParaRPr lang="de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blipFill>
                          <a:blip r:embed="rId2"/>
                          <a:stretch>
                            <a:fillRect l="-357216" t="-406422" r="-118041" b="-35412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blipFill>
                          <a:blip r:embed="rId2"/>
                          <a:stretch>
                            <a:fillRect l="-395982" t="-406422" r="-2232" b="-35412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87776536"/>
                      </a:ext>
                    </a:extLst>
                  </a:tr>
                  <a:tr h="664150">
                    <a:tc>
                      <a:txBody>
                        <a:bodyPr/>
                        <a:lstStyle/>
                        <a:p>
                          <a:r>
                            <a:rPr lang="de-DE" dirty="0" err="1"/>
                            <a:t>Quadratic</a:t>
                          </a:r>
                          <a:r>
                            <a:rPr lang="de-DE" dirty="0"/>
                            <a:t> Zeeman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de-DE" dirty="0"/>
                            <a:t>Small </a:t>
                          </a:r>
                          <a:r>
                            <a:rPr lang="de-DE" dirty="0" err="1"/>
                            <a:t>coefficient</a:t>
                          </a:r>
                          <a:r>
                            <a:rPr lang="de-DE" dirty="0"/>
                            <a:t>, </a:t>
                          </a:r>
                          <a:r>
                            <a:rPr lang="de-DE" dirty="0" err="1"/>
                            <a:t>small</a:t>
                          </a:r>
                          <a:r>
                            <a:rPr lang="de-DE" dirty="0"/>
                            <a:t> </a:t>
                          </a:r>
                          <a:r>
                            <a:rPr lang="de-DE" dirty="0" err="1"/>
                            <a:t>field</a:t>
                          </a:r>
                          <a:endParaRPr lang="de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blipFill>
                          <a:blip r:embed="rId2"/>
                          <a:stretch>
                            <a:fillRect l="-357216" t="-506422" r="-118041" b="-25412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blipFill>
                          <a:blip r:embed="rId2"/>
                          <a:stretch>
                            <a:fillRect l="-395982" t="-506422" r="-2232" b="-25412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28237581"/>
                      </a:ext>
                    </a:extLst>
                  </a:tr>
                  <a:tr h="948785">
                    <a:tc>
                      <a:txBody>
                        <a:bodyPr/>
                        <a:lstStyle/>
                        <a:p>
                          <a:r>
                            <a:rPr lang="de-DE" dirty="0"/>
                            <a:t>Electric </a:t>
                          </a:r>
                          <a:r>
                            <a:rPr lang="de-DE" dirty="0" err="1"/>
                            <a:t>quadrupole</a:t>
                          </a:r>
                          <a:endParaRPr lang="de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de-DE" dirty="0"/>
                            <a:t>Small </a:t>
                          </a:r>
                          <a:r>
                            <a:rPr lang="de-DE" dirty="0" err="1"/>
                            <a:t>coefficient</a:t>
                          </a:r>
                          <a:r>
                            <a:rPr lang="de-DE" dirty="0"/>
                            <a:t>, </a:t>
                          </a:r>
                          <a:r>
                            <a:rPr lang="de-DE" dirty="0" err="1"/>
                            <a:t>Averaging</a:t>
                          </a:r>
                          <a:r>
                            <a:rPr lang="de-DE" dirty="0"/>
                            <a:t> </a:t>
                          </a:r>
                          <a:r>
                            <a:rPr lang="de-DE" dirty="0" err="1"/>
                            <a:t>over</a:t>
                          </a:r>
                          <a:r>
                            <a:rPr lang="de-DE" dirty="0"/>
                            <a:t> multiple Zeeman </a:t>
                          </a:r>
                          <a:r>
                            <a:rPr lang="de-DE" dirty="0" err="1"/>
                            <a:t>components</a:t>
                          </a:r>
                          <a:endParaRPr lang="de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blipFill>
                          <a:blip r:embed="rId2"/>
                          <a:stretch>
                            <a:fillRect l="-357216" t="-423718" r="-118041" b="-7756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blipFill>
                          <a:blip r:embed="rId2"/>
                          <a:stretch>
                            <a:fillRect l="-395982" t="-423718" r="-2232" b="-7756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57659940"/>
                      </a:ext>
                    </a:extLst>
                  </a:tr>
                  <a:tr h="664150">
                    <a:tc>
                      <a:txBody>
                        <a:bodyPr/>
                        <a:lstStyle/>
                        <a:p>
                          <a:r>
                            <a:rPr lang="de-DE" dirty="0">
                              <a:solidFill>
                                <a:schemeClr val="tx1"/>
                              </a:solidFill>
                            </a:rPr>
                            <a:t>2</a:t>
                          </a:r>
                          <a:r>
                            <a:rPr lang="de-DE" baseline="30000" dirty="0">
                              <a:solidFill>
                                <a:schemeClr val="tx1"/>
                              </a:solidFill>
                            </a:rPr>
                            <a:t>nd</a:t>
                          </a:r>
                          <a:r>
                            <a:rPr lang="de-DE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de-DE" dirty="0" err="1">
                              <a:solidFill>
                                <a:schemeClr val="tx1"/>
                              </a:solidFill>
                            </a:rPr>
                            <a:t>order</a:t>
                          </a:r>
                          <a:r>
                            <a:rPr lang="de-DE" dirty="0">
                              <a:solidFill>
                                <a:schemeClr val="tx1"/>
                              </a:solidFill>
                            </a:rPr>
                            <a:t> Doppler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de-DE" dirty="0" err="1">
                              <a:solidFill>
                                <a:schemeClr val="tx1"/>
                              </a:solidFill>
                            </a:rPr>
                            <a:t>Algorithmic</a:t>
                          </a:r>
                          <a:r>
                            <a:rPr lang="de-DE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de-DE" dirty="0" err="1">
                              <a:solidFill>
                                <a:schemeClr val="tx1"/>
                              </a:solidFill>
                            </a:rPr>
                            <a:t>cooling</a:t>
                          </a:r>
                          <a:endParaRPr lang="de-DE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blipFill>
                          <a:blip r:embed="rId2"/>
                          <a:stretch>
                            <a:fillRect l="-357216" t="-749541" r="-118041" b="-1100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blipFill>
                          <a:blip r:embed="rId2"/>
                          <a:stretch>
                            <a:fillRect l="-395982" t="-749541" r="-2232" b="-1100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113663805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hteck: abgerundete Ecken 13">
                <a:extLst>
                  <a:ext uri="{FF2B5EF4-FFF2-40B4-BE49-F238E27FC236}">
                    <a16:creationId xmlns:a16="http://schemas.microsoft.com/office/drawing/2014/main" id="{4119CDA1-819E-4BFF-AFB2-D8503BAA7FA7}"/>
                  </a:ext>
                </a:extLst>
              </p:cNvPr>
              <p:cNvSpPr/>
              <p:nvPr/>
            </p:nvSpPr>
            <p:spPr>
              <a:xfrm>
                <a:off x="8441891" y="3153719"/>
                <a:ext cx="3607093" cy="916864"/>
              </a:xfrm>
              <a:prstGeom prst="roundRect">
                <a:avLst/>
              </a:prstGeom>
              <a:solidFill>
                <a:srgbClr val="C4BD97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h="0"/>
              </a:sp3d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de-DE" sz="2400" dirty="0"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</a:rPr>
                  <a:t>Systematic </a:t>
                </a:r>
                <a:r>
                  <a:rPr lang="de-DE" sz="2400" dirty="0" err="1"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</a:rPr>
                  <a:t>uncertainty</a:t>
                </a:r>
                <a:r>
                  <a:rPr lang="de-DE" sz="2400" dirty="0"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</a:rPr>
                  <a:t> </a:t>
                </a:r>
                <a14:m>
                  <m:oMath xmlns:m="http://schemas.openxmlformats.org/officeDocument/2006/math">
                    <m:r>
                      <a:rPr lang="de-DE" sz="2400" b="0" i="0" smtClean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~</m:t>
                    </m:r>
                    <m:r>
                      <a:rPr lang="de-DE" sz="2400" b="0" i="1" smtClean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2×</m:t>
                    </m:r>
                    <m:sSup>
                      <m:sSupPr>
                        <m:ctrlPr>
                          <a:rPr lang="de-DE" sz="2400" b="0" i="1" smtClean="0">
                            <a:solidFill>
                              <a:srgbClr val="C0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2400" b="0" i="1" smtClean="0">
                            <a:solidFill>
                              <a:srgbClr val="C0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de-DE" sz="2400" b="0" i="1" smtClean="0">
                            <a:solidFill>
                              <a:srgbClr val="C0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−17</m:t>
                        </m:r>
                      </m:sup>
                    </m:sSup>
                  </m:oMath>
                </a14:m>
                <a:endParaRPr lang="de-DE" sz="2400" b="0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endParaRPr>
              </a:p>
            </p:txBody>
          </p:sp>
        </mc:Choice>
        <mc:Fallback xmlns="">
          <p:sp>
            <p:nvSpPr>
              <p:cNvPr id="14" name="Rechteck: abgerundete Ecken 13">
                <a:extLst>
                  <a:ext uri="{FF2B5EF4-FFF2-40B4-BE49-F238E27FC236}">
                    <a16:creationId xmlns:a16="http://schemas.microsoft.com/office/drawing/2014/main" id="{4119CDA1-819E-4BFF-AFB2-D8503BAA7FA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41891" y="3153719"/>
                <a:ext cx="3607093" cy="916864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feld 7">
            <a:extLst>
              <a:ext uri="{FF2B5EF4-FFF2-40B4-BE49-F238E27FC236}">
                <a16:creationId xmlns:a16="http://schemas.microsoft.com/office/drawing/2014/main" id="{F59A57A3-9903-4BDF-97A8-E6E4CEE6D753}"/>
              </a:ext>
            </a:extLst>
          </p:cNvPr>
          <p:cNvSpPr txBox="1"/>
          <p:nvPr/>
        </p:nvSpPr>
        <p:spPr>
          <a:xfrm>
            <a:off x="8466268" y="6561794"/>
            <a:ext cx="454491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  <a:latin typeface="Calibri (Textkörper)"/>
              </a:rPr>
              <a:t>King, </a:t>
            </a:r>
            <a:r>
              <a:rPr lang="en-US" sz="1600" dirty="0" err="1">
                <a:solidFill>
                  <a:schemeClr val="tx1"/>
                </a:solidFill>
                <a:latin typeface="Calibri (Textkörper)"/>
              </a:rPr>
              <a:t>Spieß</a:t>
            </a:r>
            <a:r>
              <a:rPr lang="en-US" sz="1600" dirty="0">
                <a:solidFill>
                  <a:schemeClr val="tx1"/>
                </a:solidFill>
                <a:latin typeface="Calibri (Textkörper)"/>
              </a:rPr>
              <a:t> </a:t>
            </a:r>
            <a:r>
              <a:rPr lang="de-DE" sz="1600" i="1" dirty="0">
                <a:solidFill>
                  <a:schemeClr val="tx1"/>
                </a:solidFill>
                <a:latin typeface="Calibri (Textkörper)"/>
              </a:rPr>
              <a:t>et al.</a:t>
            </a:r>
            <a:r>
              <a:rPr lang="de-DE" sz="1600" dirty="0">
                <a:solidFill>
                  <a:schemeClr val="tx1"/>
                </a:solidFill>
                <a:latin typeface="Calibri (Textkörper)"/>
              </a:rPr>
              <a:t>, Nature </a:t>
            </a:r>
            <a:r>
              <a:rPr lang="de-DE" sz="1600" b="1" dirty="0"/>
              <a:t>611</a:t>
            </a:r>
            <a:r>
              <a:rPr lang="de-DE" sz="1600" dirty="0"/>
              <a:t>, 43–47 (2022)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577493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EAC5C8EE-F7D9-410A-9EAE-D206DA78CD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Clock </a:t>
            </a:r>
            <a:r>
              <a:rPr lang="de-DE" dirty="0" err="1"/>
              <a:t>comparison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feld 1">
                <a:extLst>
                  <a:ext uri="{FF2B5EF4-FFF2-40B4-BE49-F238E27FC236}">
                    <a16:creationId xmlns:a16="http://schemas.microsoft.com/office/drawing/2014/main" id="{10007C5F-C901-43EA-B39D-6137C733A09E}"/>
                  </a:ext>
                </a:extLst>
              </p:cNvPr>
              <p:cNvSpPr txBox="1"/>
              <p:nvPr/>
            </p:nvSpPr>
            <p:spPr>
              <a:xfrm>
                <a:off x="317529" y="4204711"/>
                <a:ext cx="5995347" cy="25874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Calibri (Textkörper)"/>
                  </a:rPr>
                  <a:t>Yb</a:t>
                </a:r>
                <a:r>
                  <a:rPr lang="en-US" baseline="30000" dirty="0">
                    <a:latin typeface="Calibri (Textkörper)"/>
                  </a:rPr>
                  <a:t>+ </a:t>
                </a:r>
                <a:r>
                  <a:rPr lang="en-US" dirty="0">
                    <a:latin typeface="Calibri (Textkörper)"/>
                  </a:rPr>
                  <a:t>absolute frequency is known with a fractional uncertainty of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1.3×</m:t>
                    </m:r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−16</m:t>
                        </m:r>
                      </m:sup>
                    </m:sSup>
                  </m:oMath>
                </a14:m>
                <a:r>
                  <a:rPr lang="en-US" baseline="30000" dirty="0">
                    <a:latin typeface="Calibri (Textkörper)"/>
                  </a:rPr>
                  <a:t> </a:t>
                </a:r>
                <a:br>
                  <a:rPr lang="en-US" baseline="30000" dirty="0">
                    <a:latin typeface="Calibri (Textkörper)"/>
                  </a:rPr>
                </a:br>
                <a:r>
                  <a:rPr lang="en-US" sz="1200" dirty="0">
                    <a:latin typeface="Calibri (Textkörper)"/>
                  </a:rPr>
                  <a:t>(Lange </a:t>
                </a:r>
                <a:r>
                  <a:rPr lang="en-US" sz="1200" i="1" dirty="0">
                    <a:latin typeface="Calibri (Textkörper)"/>
                  </a:rPr>
                  <a:t>et al.</a:t>
                </a:r>
                <a:r>
                  <a:rPr lang="en-US" sz="1200" dirty="0">
                    <a:latin typeface="Calibri (Textkörper)"/>
                  </a:rPr>
                  <a:t>, Phys. Rev. Lett. 126, 011102 (</a:t>
                </a:r>
                <a:r>
                  <a:rPr lang="en-US" sz="1200">
                    <a:latin typeface="Calibri (Textkörper)"/>
                  </a:rPr>
                  <a:t>2021))</a:t>
                </a:r>
                <a:endParaRPr lang="en-US" baseline="30000">
                  <a:latin typeface="Calibri (Textkörper)"/>
                </a:endParaRPr>
              </a:p>
              <a:p>
                <a:endParaRPr lang="en-US" baseline="30000" dirty="0">
                  <a:latin typeface="Calibri (Textkörper)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Calibri (Textkörper)"/>
                  </a:rPr>
                  <a:t>Stability limited by Ar</a:t>
                </a:r>
                <a:r>
                  <a:rPr lang="en-US" baseline="30000" dirty="0">
                    <a:latin typeface="Calibri (Textkörper)"/>
                  </a:rPr>
                  <a:t>13+ </a:t>
                </a:r>
                <a:r>
                  <a:rPr lang="en-US" dirty="0">
                    <a:latin typeface="Calibri (Textkörper)"/>
                  </a:rPr>
                  <a:t>excited state lifetime (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~10</m:t>
                    </m:r>
                  </m:oMath>
                </a14:m>
                <a:r>
                  <a:rPr lang="en-US" dirty="0">
                    <a:latin typeface="Calibri (Textkörper)"/>
                  </a:rPr>
                  <a:t> </a:t>
                </a:r>
                <a:r>
                  <a:rPr lang="en-US" dirty="0" err="1">
                    <a:latin typeface="Calibri (Textkörper)"/>
                  </a:rPr>
                  <a:t>ms</a:t>
                </a:r>
                <a:r>
                  <a:rPr lang="en-US" dirty="0">
                    <a:latin typeface="Calibri (Textkörper)"/>
                  </a:rPr>
                  <a:t>)</a:t>
                </a:r>
                <a:br>
                  <a:rPr lang="en-US" dirty="0">
                    <a:latin typeface="Calibri (Textkörper)"/>
                  </a:rPr>
                </a:br>
                <a:r>
                  <a:rPr lang="en-US" dirty="0">
                    <a:latin typeface="Calibri (Textkörper)"/>
                  </a:rPr>
                  <a:t> to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~3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−14</m:t>
                        </m:r>
                      </m:sup>
                    </m:sSup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ad>
                      <m:radPr>
                        <m:degHide m:val="on"/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e>
                    </m:rad>
                  </m:oMath>
                </a14:m>
                <a:r>
                  <a:rPr lang="en-US" dirty="0">
                    <a:latin typeface="Calibri (Textkörper)"/>
                  </a:rPr>
                  <a:t>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>
                  <a:latin typeface="Calibri (Textkörper)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Calibri (Textkörper)"/>
                  </a:rPr>
                  <a:t>Measurements to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~1×</m:t>
                    </m:r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−16</m:t>
                        </m:r>
                      </m:sup>
                    </m:sSup>
                  </m:oMath>
                </a14:m>
                <a:r>
                  <a:rPr lang="en-US" dirty="0">
                    <a:latin typeface="Calibri (Textkörper)"/>
                  </a:rPr>
                  <a:t> statistical uncertainty for </a:t>
                </a:r>
                <a:r>
                  <a:rPr lang="en-US" baseline="30000" dirty="0">
                    <a:latin typeface="Calibri (Textkörper)"/>
                  </a:rPr>
                  <a:t>40</a:t>
                </a:r>
                <a:r>
                  <a:rPr lang="en-US" dirty="0">
                    <a:latin typeface="Calibri (Textkörper)"/>
                  </a:rPr>
                  <a:t>Ar</a:t>
                </a:r>
                <a:r>
                  <a:rPr lang="en-US" baseline="30000" dirty="0">
                    <a:latin typeface="Calibri (Textkörper)"/>
                  </a:rPr>
                  <a:t>13+</a:t>
                </a:r>
                <a:r>
                  <a:rPr lang="en-US" dirty="0">
                    <a:latin typeface="Calibri (Textkörper)"/>
                  </a:rPr>
                  <a:t> and </a:t>
                </a:r>
                <a:r>
                  <a:rPr lang="en-US" baseline="30000" dirty="0">
                    <a:latin typeface="Calibri (Textkörper)"/>
                  </a:rPr>
                  <a:t>36</a:t>
                </a:r>
                <a:r>
                  <a:rPr lang="en-US" dirty="0">
                    <a:latin typeface="Calibri (Textkörper)"/>
                  </a:rPr>
                  <a:t>Ar</a:t>
                </a:r>
                <a:r>
                  <a:rPr lang="en-US" baseline="30000" dirty="0">
                    <a:latin typeface="Calibri (Textkörper)"/>
                  </a:rPr>
                  <a:t>13+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baseline="30000" dirty="0">
                  <a:latin typeface="Calibri (Textkörper)"/>
                </a:endParaRPr>
              </a:p>
            </p:txBody>
          </p:sp>
        </mc:Choice>
        <mc:Fallback xmlns="">
          <p:sp>
            <p:nvSpPr>
              <p:cNvPr id="2" name="Textfeld 1">
                <a:extLst>
                  <a:ext uri="{FF2B5EF4-FFF2-40B4-BE49-F238E27FC236}">
                    <a16:creationId xmlns:a16="http://schemas.microsoft.com/office/drawing/2014/main" id="{10007C5F-C901-43EA-B39D-6137C733A0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7529" y="4204711"/>
                <a:ext cx="5995347" cy="2587440"/>
              </a:xfrm>
              <a:prstGeom prst="rect">
                <a:avLst/>
              </a:prstGeom>
              <a:blipFill>
                <a:blip r:embed="rId3"/>
                <a:stretch>
                  <a:fillRect l="-610" t="-141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feld 7">
            <a:extLst>
              <a:ext uri="{FF2B5EF4-FFF2-40B4-BE49-F238E27FC236}">
                <a16:creationId xmlns:a16="http://schemas.microsoft.com/office/drawing/2014/main" id="{44CCB5D4-16DB-4775-9D21-D33A036D829F}"/>
              </a:ext>
            </a:extLst>
          </p:cNvPr>
          <p:cNvSpPr txBox="1"/>
          <p:nvPr/>
        </p:nvSpPr>
        <p:spPr>
          <a:xfrm>
            <a:off x="1794857" y="3915599"/>
            <a:ext cx="324802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>
                <a:solidFill>
                  <a:schemeClr val="tx1"/>
                </a:solidFill>
                <a:latin typeface="Calibri (Textkörper)"/>
              </a:rPr>
              <a:t>Matei</a:t>
            </a:r>
            <a:r>
              <a:rPr lang="de-DE" sz="1200" dirty="0">
                <a:solidFill>
                  <a:schemeClr val="tx1"/>
                </a:solidFill>
                <a:latin typeface="Calibri (Textkörper)"/>
              </a:rPr>
              <a:t> </a:t>
            </a:r>
            <a:r>
              <a:rPr lang="de-DE" sz="1200" i="1" dirty="0">
                <a:solidFill>
                  <a:schemeClr val="tx1"/>
                </a:solidFill>
                <a:latin typeface="Calibri (Textkörper)"/>
              </a:rPr>
              <a:t>et al.</a:t>
            </a:r>
            <a:r>
              <a:rPr lang="de-DE" sz="1200" dirty="0">
                <a:solidFill>
                  <a:schemeClr val="tx1"/>
                </a:solidFill>
                <a:latin typeface="Calibri (Textkörper)"/>
              </a:rPr>
              <a:t>, </a:t>
            </a:r>
            <a:r>
              <a:rPr lang="en-US" sz="1200" dirty="0">
                <a:solidFill>
                  <a:schemeClr val="tx1"/>
                </a:solidFill>
                <a:latin typeface="Calibri (Textkörper)"/>
              </a:rPr>
              <a:t>Phys. Rev. Lett. </a:t>
            </a:r>
            <a:r>
              <a:rPr lang="en-US" sz="1200" b="1" dirty="0">
                <a:solidFill>
                  <a:schemeClr val="tx1"/>
                </a:solidFill>
                <a:latin typeface="Calibri (Textkörper)"/>
              </a:rPr>
              <a:t>118</a:t>
            </a:r>
            <a:r>
              <a:rPr lang="en-US" sz="1200" dirty="0">
                <a:solidFill>
                  <a:schemeClr val="tx1"/>
                </a:solidFill>
                <a:latin typeface="Calibri (Textkörper)"/>
              </a:rPr>
              <a:t>, 263202 (2017)</a:t>
            </a:r>
            <a:endParaRPr lang="en-US" sz="1200" dirty="0"/>
          </a:p>
        </p:txBody>
      </p:sp>
      <p:sp>
        <p:nvSpPr>
          <p:cNvPr id="13" name="Textfeld 7">
            <a:extLst>
              <a:ext uri="{FF2B5EF4-FFF2-40B4-BE49-F238E27FC236}">
                <a16:creationId xmlns:a16="http://schemas.microsoft.com/office/drawing/2014/main" id="{4A977C3E-7144-40E5-8C2F-805A8A860812}"/>
              </a:ext>
            </a:extLst>
          </p:cNvPr>
          <p:cNvSpPr txBox="1"/>
          <p:nvPr/>
        </p:nvSpPr>
        <p:spPr>
          <a:xfrm>
            <a:off x="8466268" y="6561794"/>
            <a:ext cx="454491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  <a:latin typeface="Calibri (Textkörper)"/>
              </a:rPr>
              <a:t>King, </a:t>
            </a:r>
            <a:r>
              <a:rPr lang="en-US" sz="1600" dirty="0" err="1">
                <a:solidFill>
                  <a:schemeClr val="tx1"/>
                </a:solidFill>
                <a:latin typeface="Calibri (Textkörper)"/>
              </a:rPr>
              <a:t>Spieß</a:t>
            </a:r>
            <a:r>
              <a:rPr lang="en-US" sz="1600" dirty="0">
                <a:solidFill>
                  <a:schemeClr val="tx1"/>
                </a:solidFill>
                <a:latin typeface="Calibri (Textkörper)"/>
              </a:rPr>
              <a:t> </a:t>
            </a:r>
            <a:r>
              <a:rPr lang="de-DE" sz="1600" i="1" dirty="0">
                <a:solidFill>
                  <a:schemeClr val="tx1"/>
                </a:solidFill>
                <a:latin typeface="Calibri (Textkörper)"/>
              </a:rPr>
              <a:t>et al.</a:t>
            </a:r>
            <a:r>
              <a:rPr lang="de-DE" sz="1600" dirty="0">
                <a:solidFill>
                  <a:schemeClr val="tx1"/>
                </a:solidFill>
                <a:latin typeface="Calibri (Textkörper)"/>
              </a:rPr>
              <a:t>, Nature </a:t>
            </a:r>
            <a:r>
              <a:rPr lang="de-DE" sz="1600" b="1" dirty="0"/>
              <a:t>611</a:t>
            </a:r>
            <a:r>
              <a:rPr lang="de-DE" sz="1600" dirty="0"/>
              <a:t>, 43–47 (2022)</a:t>
            </a:r>
            <a:endParaRPr lang="en-US" sz="1600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CE2CB912-ECD6-E78B-ABA8-4E58DC02BE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596" y="1698613"/>
            <a:ext cx="5670404" cy="3501483"/>
          </a:xfrm>
          <a:prstGeom prst="rect">
            <a:avLst/>
          </a:prstGeom>
        </p:spPr>
      </p:pic>
      <p:pic>
        <p:nvPicPr>
          <p:cNvPr id="138" name="Grafik 137">
            <a:extLst>
              <a:ext uri="{FF2B5EF4-FFF2-40B4-BE49-F238E27FC236}">
                <a16:creationId xmlns:a16="http://schemas.microsoft.com/office/drawing/2014/main" id="{A763DA6D-E8A3-4A21-9979-372C656949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768399"/>
            <a:ext cx="6648848" cy="3197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643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3AB2C3B-B3C3-4D45-8894-CE1A5AA440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525"/>
            <a:ext cx="8795657" cy="471714"/>
          </a:xfrm>
        </p:spPr>
        <p:txBody>
          <a:bodyPr/>
          <a:lstStyle/>
          <a:p>
            <a:r>
              <a:rPr lang="de-DE" dirty="0"/>
              <a:t>Absolute </a:t>
            </a:r>
            <a:r>
              <a:rPr lang="de-DE" dirty="0" err="1"/>
              <a:t>frequency</a:t>
            </a:r>
            <a:endParaRPr lang="en-US" dirty="0"/>
          </a:p>
        </p:txBody>
      </p:sp>
      <p:graphicFrame>
        <p:nvGraphicFramePr>
          <p:cNvPr id="8" name="Tabelle 8">
            <a:extLst>
              <a:ext uri="{FF2B5EF4-FFF2-40B4-BE49-F238E27FC236}">
                <a16:creationId xmlns:a16="http://schemas.microsoft.com/office/drawing/2014/main" id="{1CB4E845-8106-43BC-A91D-0C51301AD4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7212612"/>
              </p:ext>
            </p:extLst>
          </p:nvPr>
        </p:nvGraphicFramePr>
        <p:xfrm>
          <a:off x="64182" y="754211"/>
          <a:ext cx="6429086" cy="306999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64593">
                  <a:extLst>
                    <a:ext uri="{9D8B030D-6E8A-4147-A177-3AD203B41FA5}">
                      <a16:colId xmlns:a16="http://schemas.microsoft.com/office/drawing/2014/main" val="2507870926"/>
                    </a:ext>
                  </a:extLst>
                </a:gridCol>
                <a:gridCol w="2562225">
                  <a:extLst>
                    <a:ext uri="{9D8B030D-6E8A-4147-A177-3AD203B41FA5}">
                      <a16:colId xmlns:a16="http://schemas.microsoft.com/office/drawing/2014/main" val="103532140"/>
                    </a:ext>
                  </a:extLst>
                </a:gridCol>
                <a:gridCol w="1266825">
                  <a:extLst>
                    <a:ext uri="{9D8B030D-6E8A-4147-A177-3AD203B41FA5}">
                      <a16:colId xmlns:a16="http://schemas.microsoft.com/office/drawing/2014/main" val="1534159900"/>
                    </a:ext>
                  </a:extLst>
                </a:gridCol>
                <a:gridCol w="1035443">
                  <a:extLst>
                    <a:ext uri="{9D8B030D-6E8A-4147-A177-3AD203B41FA5}">
                      <a16:colId xmlns:a16="http://schemas.microsoft.com/office/drawing/2014/main" val="1709311067"/>
                    </a:ext>
                  </a:extLst>
                </a:gridCol>
              </a:tblGrid>
              <a:tr h="638676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/>
                        <a:t>Absolute </a:t>
                      </a:r>
                      <a:r>
                        <a:rPr lang="de-DE" sz="1800" dirty="0" err="1"/>
                        <a:t>frequency</a:t>
                      </a:r>
                      <a:r>
                        <a:rPr lang="de-DE" sz="1800" dirty="0"/>
                        <a:t> </a:t>
                      </a:r>
                    </a:p>
                    <a:p>
                      <a:pPr algn="ctr"/>
                      <a:r>
                        <a:rPr lang="de-DE" sz="1800" dirty="0"/>
                        <a:t>(GHz)</a:t>
                      </a:r>
                      <a:endParaRPr lang="en-US" sz="18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/>
                        <a:t>Relative </a:t>
                      </a:r>
                      <a:r>
                        <a:rPr lang="de-DE" sz="1800" dirty="0" err="1"/>
                        <a:t>uncertainty</a:t>
                      </a:r>
                      <a:endParaRPr lang="en-US" sz="18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/>
                        <a:t>Method</a:t>
                      </a:r>
                      <a:endParaRPr lang="en-US" sz="18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93279796"/>
                  </a:ext>
                </a:extLst>
              </a:tr>
              <a:tr h="570635">
                <a:tc>
                  <a:txBody>
                    <a:bodyPr/>
                    <a:lstStyle/>
                    <a:p>
                      <a:pPr algn="ctr"/>
                      <a:r>
                        <a:rPr lang="de-DE" sz="1800" baseline="30000" dirty="0"/>
                        <a:t>40</a:t>
                      </a:r>
                      <a:r>
                        <a:rPr lang="de-DE" sz="1800" dirty="0"/>
                        <a:t>Ar</a:t>
                      </a:r>
                      <a:r>
                        <a:rPr lang="de-DE" sz="1800" baseline="30000" dirty="0"/>
                        <a:t>13+ </a:t>
                      </a:r>
                      <a:r>
                        <a:rPr lang="de-DE" sz="1800" baseline="0" dirty="0"/>
                        <a:t>[1]</a:t>
                      </a:r>
                      <a:endParaRPr lang="en-US" sz="1800" baseline="300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679 216.464 (6)</a:t>
                      </a:r>
                      <a:endParaRPr lang="en-US" sz="16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dirty="0"/>
                        <a:t>8.8 x 10</a:t>
                      </a:r>
                      <a:r>
                        <a:rPr lang="de-DE" sz="1600" baseline="30000" dirty="0"/>
                        <a:t>-9</a:t>
                      </a:r>
                      <a:endParaRPr lang="en-US" sz="1600" baseline="300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baseline="0" dirty="0"/>
                        <a:t>Penning </a:t>
                      </a:r>
                      <a:r>
                        <a:rPr lang="de-DE" sz="1600" baseline="0" dirty="0" err="1"/>
                        <a:t>trap</a:t>
                      </a:r>
                      <a:endParaRPr lang="en-US" sz="1600" baseline="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76719813"/>
                  </a:ext>
                </a:extLst>
              </a:tr>
              <a:tr h="570635">
                <a:tc>
                  <a:txBody>
                    <a:bodyPr/>
                    <a:lstStyle/>
                    <a:p>
                      <a:pPr algn="ctr"/>
                      <a:r>
                        <a:rPr lang="de-DE" sz="1800" baseline="0" dirty="0"/>
                        <a:t>IS [2]</a:t>
                      </a:r>
                    </a:p>
                    <a:p>
                      <a:pPr algn="ctr"/>
                      <a:r>
                        <a:rPr lang="en-US" sz="1800" baseline="30000" dirty="0"/>
                        <a:t>40</a:t>
                      </a:r>
                      <a:r>
                        <a:rPr lang="en-US" sz="1800" dirty="0"/>
                        <a:t>Ar</a:t>
                      </a:r>
                      <a:r>
                        <a:rPr lang="en-US" sz="1800" baseline="30000" dirty="0"/>
                        <a:t>13+ </a:t>
                      </a:r>
                      <a:r>
                        <a:rPr lang="en-US" sz="1800" dirty="0"/>
                        <a:t>- </a:t>
                      </a:r>
                      <a:r>
                        <a:rPr lang="en-US" sz="1800" baseline="30000" dirty="0"/>
                        <a:t>36</a:t>
                      </a:r>
                      <a:r>
                        <a:rPr lang="en-US" sz="1800" dirty="0"/>
                        <a:t>Ar</a:t>
                      </a:r>
                      <a:r>
                        <a:rPr lang="en-US" sz="1800" baseline="30000" dirty="0"/>
                        <a:t>13+</a:t>
                      </a:r>
                      <a:endParaRPr lang="en-US" sz="1800" baseline="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1.89 (9)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dirty="0"/>
                        <a:t>4.8 x 10</a:t>
                      </a:r>
                      <a:r>
                        <a:rPr lang="de-DE" sz="1600" baseline="30000" dirty="0"/>
                        <a:t>-2</a:t>
                      </a:r>
                      <a:endParaRPr lang="en-US" sz="1600" baseline="300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baseline="0" dirty="0"/>
                        <a:t>EBIT</a:t>
                      </a:r>
                      <a:endParaRPr lang="en-US" sz="1600" baseline="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7786298"/>
                  </a:ext>
                </a:extLst>
              </a:tr>
              <a:tr h="570635">
                <a:tc>
                  <a:txBody>
                    <a:bodyPr/>
                    <a:lstStyle/>
                    <a:p>
                      <a:pPr algn="ctr"/>
                      <a:r>
                        <a:rPr lang="de-DE" sz="1800" baseline="30000" dirty="0"/>
                        <a:t>40</a:t>
                      </a:r>
                      <a:r>
                        <a:rPr lang="de-DE" sz="1800" dirty="0"/>
                        <a:t>Ar</a:t>
                      </a:r>
                      <a:r>
                        <a:rPr lang="de-DE" sz="1800" baseline="30000" dirty="0"/>
                        <a:t>13+</a:t>
                      </a:r>
                      <a:endParaRPr lang="en-US" sz="1800" baseline="300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679 216.462 397 957 42 (11)</a:t>
                      </a:r>
                      <a:endParaRPr lang="en-US" sz="16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/>
                        <a:t>1.5 x 10</a:t>
                      </a:r>
                      <a:r>
                        <a:rPr lang="de-DE" sz="1600" baseline="30000" dirty="0"/>
                        <a:t>-16</a:t>
                      </a:r>
                      <a:endParaRPr lang="en-US" sz="1600" baseline="300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baseline="0" dirty="0"/>
                        <a:t>QLS</a:t>
                      </a:r>
                      <a:endParaRPr lang="en-US" sz="1600" baseline="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42460731"/>
                  </a:ext>
                </a:extLst>
              </a:tr>
              <a:tr h="570635">
                <a:tc>
                  <a:txBody>
                    <a:bodyPr/>
                    <a:lstStyle/>
                    <a:p>
                      <a:pPr algn="ctr"/>
                      <a:r>
                        <a:rPr lang="de-DE" sz="1800" baseline="0" dirty="0"/>
                        <a:t>IS </a:t>
                      </a:r>
                    </a:p>
                    <a:p>
                      <a:pPr algn="ctr"/>
                      <a:r>
                        <a:rPr lang="en-US" sz="1800" baseline="30000" dirty="0"/>
                        <a:t>40</a:t>
                      </a:r>
                      <a:r>
                        <a:rPr lang="en-US" sz="1800" dirty="0"/>
                        <a:t>Ar</a:t>
                      </a:r>
                      <a:r>
                        <a:rPr lang="en-US" sz="1800" baseline="30000" dirty="0"/>
                        <a:t>13+ </a:t>
                      </a:r>
                      <a:r>
                        <a:rPr lang="en-US" sz="1800" dirty="0"/>
                        <a:t>- </a:t>
                      </a:r>
                      <a:r>
                        <a:rPr lang="en-US" sz="1800" baseline="30000" dirty="0"/>
                        <a:t>36</a:t>
                      </a:r>
                      <a:r>
                        <a:rPr lang="en-US" sz="1800" dirty="0"/>
                        <a:t>Ar</a:t>
                      </a:r>
                      <a:r>
                        <a:rPr lang="en-US" sz="1800" baseline="30000" dirty="0"/>
                        <a:t>13+ </a:t>
                      </a:r>
                      <a:endParaRPr lang="en-US" sz="1800" baseline="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1.878 110 532 52 (11)</a:t>
                      </a:r>
                      <a:endParaRPr lang="en-US" sz="16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/>
                        <a:t>5.7 x 10</a:t>
                      </a:r>
                      <a:r>
                        <a:rPr lang="de-DE" sz="1600" baseline="30000" dirty="0"/>
                        <a:t>-11</a:t>
                      </a:r>
                      <a:endParaRPr lang="en-US" sz="1600" baseline="300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baseline="0" dirty="0"/>
                        <a:t>QLS</a:t>
                      </a:r>
                      <a:endParaRPr lang="en-US" sz="1600" baseline="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86785387"/>
                  </a:ext>
                </a:extLst>
              </a:tr>
            </a:tbl>
          </a:graphicData>
        </a:graphic>
      </p:graphicFrame>
      <p:sp>
        <p:nvSpPr>
          <p:cNvPr id="9" name="Geschweifte Klammer rechts 8">
            <a:extLst>
              <a:ext uri="{FF2B5EF4-FFF2-40B4-BE49-F238E27FC236}">
                <a16:creationId xmlns:a16="http://schemas.microsoft.com/office/drawing/2014/main" id="{0BB79262-F80E-4F09-A21C-625A772C784A}"/>
              </a:ext>
            </a:extLst>
          </p:cNvPr>
          <p:cNvSpPr/>
          <p:nvPr/>
        </p:nvSpPr>
        <p:spPr>
          <a:xfrm>
            <a:off x="6493268" y="1472622"/>
            <a:ext cx="216024" cy="936104"/>
          </a:xfrm>
          <a:prstGeom prst="rightBrace">
            <a:avLst>
              <a:gd name="adj1" fmla="val 33232"/>
              <a:gd name="adj2" fmla="val 50000"/>
            </a:avLst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  <a:effectLst>
            <a:outerShdw blurRad="381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03F0B748-BD67-4235-B341-8E2383A17194}"/>
              </a:ext>
            </a:extLst>
          </p:cNvPr>
          <p:cNvSpPr txBox="1"/>
          <p:nvPr/>
        </p:nvSpPr>
        <p:spPr>
          <a:xfrm>
            <a:off x="6786274" y="1617508"/>
            <a:ext cx="1745799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de-DE" dirty="0">
                <a:solidFill>
                  <a:schemeClr val="tx1"/>
                </a:solidFill>
                <a:latin typeface="+mn-lt"/>
              </a:rPr>
              <a:t>Best </a:t>
            </a:r>
            <a:r>
              <a:rPr lang="de-DE" dirty="0" err="1">
                <a:solidFill>
                  <a:schemeClr val="tx1"/>
                </a:solidFill>
                <a:latin typeface="+mn-lt"/>
              </a:rPr>
              <a:t>previously</a:t>
            </a:r>
            <a:endParaRPr lang="de-DE" dirty="0">
              <a:solidFill>
                <a:schemeClr val="tx1"/>
              </a:solidFill>
              <a:latin typeface="+mn-lt"/>
            </a:endParaRPr>
          </a:p>
          <a:p>
            <a:pPr algn="ctr"/>
            <a:r>
              <a:rPr lang="de-DE" dirty="0" err="1"/>
              <a:t>published</a:t>
            </a:r>
            <a:r>
              <a:rPr lang="de-DE" dirty="0"/>
              <a:t> </a:t>
            </a:r>
            <a:r>
              <a:rPr lang="de-DE" dirty="0" err="1"/>
              <a:t>values</a:t>
            </a:r>
            <a:endParaRPr lang="de-DE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F993050C-47B4-414C-8145-5D3733285AED}"/>
              </a:ext>
            </a:extLst>
          </p:cNvPr>
          <p:cNvSpPr txBox="1"/>
          <p:nvPr/>
        </p:nvSpPr>
        <p:spPr>
          <a:xfrm>
            <a:off x="8609055" y="1759689"/>
            <a:ext cx="46063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/>
              <a:t>[1] </a:t>
            </a:r>
            <a:r>
              <a:rPr lang="de-DE" sz="1200" dirty="0" err="1"/>
              <a:t>Egl</a:t>
            </a:r>
            <a:r>
              <a:rPr lang="de-DE" sz="1200" dirty="0"/>
              <a:t> </a:t>
            </a:r>
            <a:r>
              <a:rPr lang="de-DE" sz="1200" i="1" dirty="0"/>
              <a:t>et al</a:t>
            </a:r>
            <a:r>
              <a:rPr lang="de-DE" sz="1200" dirty="0"/>
              <a:t>., </a:t>
            </a:r>
            <a:r>
              <a:rPr lang="en-US" sz="1200" dirty="0"/>
              <a:t>Phys. Rev. Lett. </a:t>
            </a:r>
            <a:r>
              <a:rPr lang="en-US" sz="1200" b="1" dirty="0"/>
              <a:t>123</a:t>
            </a:r>
            <a:r>
              <a:rPr lang="en-US" sz="1200" dirty="0"/>
              <a:t>, 123001 (2019)</a:t>
            </a:r>
          </a:p>
          <a:p>
            <a:r>
              <a:rPr lang="en-US" sz="1200" dirty="0"/>
              <a:t>[2] Soria Orts </a:t>
            </a:r>
            <a:r>
              <a:rPr lang="en-US" sz="1200" i="1" dirty="0"/>
              <a:t>et al</a:t>
            </a:r>
            <a:r>
              <a:rPr lang="en-US" sz="1200" dirty="0"/>
              <a:t>., Phys. Rev. Lett. </a:t>
            </a:r>
            <a:r>
              <a:rPr lang="en-US" sz="1200" b="1" dirty="0"/>
              <a:t>97</a:t>
            </a:r>
            <a:r>
              <a:rPr lang="en-US" sz="1200" dirty="0"/>
              <a:t>, 103002 (2006)</a:t>
            </a:r>
          </a:p>
        </p:txBody>
      </p:sp>
      <p:pic>
        <p:nvPicPr>
          <p:cNvPr id="25" name="Grafik 24">
            <a:extLst>
              <a:ext uri="{FF2B5EF4-FFF2-40B4-BE49-F238E27FC236}">
                <a16:creationId xmlns:a16="http://schemas.microsoft.com/office/drawing/2014/main" id="{EA742692-D32F-46ED-9137-E43035B4B4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493268" y="2567236"/>
            <a:ext cx="5698732" cy="4260127"/>
          </a:xfrm>
          <a:prstGeom prst="rect">
            <a:avLst/>
          </a:prstGeom>
        </p:spPr>
      </p:pic>
      <p:sp>
        <p:nvSpPr>
          <p:cNvPr id="14" name="Rechteck 13">
            <a:extLst>
              <a:ext uri="{FF2B5EF4-FFF2-40B4-BE49-F238E27FC236}">
                <a16:creationId xmlns:a16="http://schemas.microsoft.com/office/drawing/2014/main" id="{35A375BB-3256-4DE7-9B97-EA33BDF5E196}"/>
              </a:ext>
            </a:extLst>
          </p:cNvPr>
          <p:cNvSpPr/>
          <p:nvPr/>
        </p:nvSpPr>
        <p:spPr>
          <a:xfrm>
            <a:off x="0" y="2604280"/>
            <a:ext cx="6587613" cy="16758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hteck: abgerundete Ecken 25">
            <a:extLst>
              <a:ext uri="{FF2B5EF4-FFF2-40B4-BE49-F238E27FC236}">
                <a16:creationId xmlns:a16="http://schemas.microsoft.com/office/drawing/2014/main" id="{B77D211A-A126-4357-BAFB-8F8FA677244D}"/>
              </a:ext>
            </a:extLst>
          </p:cNvPr>
          <p:cNvSpPr/>
          <p:nvPr/>
        </p:nvSpPr>
        <p:spPr>
          <a:xfrm>
            <a:off x="364832" y="4407611"/>
            <a:ext cx="5731168" cy="1159856"/>
          </a:xfrm>
          <a:prstGeom prst="roundRect">
            <a:avLst/>
          </a:prstGeom>
          <a:solidFill>
            <a:srgbClr val="C4BD9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h="0"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24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Improvment</a:t>
            </a:r>
            <a:r>
              <a:rPr lang="de-DE" sz="2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de-DE" sz="24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by</a:t>
            </a:r>
            <a:r>
              <a:rPr lang="de-DE" sz="2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de-DE" sz="24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almost</a:t>
            </a:r>
            <a:r>
              <a:rPr lang="de-DE" sz="2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de-DE" sz="24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eight</a:t>
            </a:r>
            <a:r>
              <a:rPr lang="de-DE" sz="2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and </a:t>
            </a:r>
            <a:r>
              <a:rPr lang="de-DE" sz="24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nine</a:t>
            </a:r>
            <a:r>
              <a:rPr lang="de-DE" sz="2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</a:p>
          <a:p>
            <a:pPr algn="ctr"/>
            <a:r>
              <a:rPr lang="de-DE" sz="24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orders</a:t>
            </a:r>
            <a:r>
              <a:rPr lang="de-DE" sz="2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de-DE" sz="24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of</a:t>
            </a:r>
            <a:r>
              <a:rPr lang="de-DE" sz="2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de-DE" sz="24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magnitude</a:t>
            </a:r>
            <a:r>
              <a:rPr lang="de-DE" sz="2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24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respectively</a:t>
            </a:r>
            <a:endParaRPr lang="de-DE" sz="24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70118354-59B8-4C39-B07A-6CFD940A19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72867" y="2645666"/>
            <a:ext cx="5411834" cy="3982757"/>
          </a:xfrm>
          <a:prstGeom prst="rect">
            <a:avLst/>
          </a:prstGeom>
        </p:spPr>
      </p:pic>
      <p:sp>
        <p:nvSpPr>
          <p:cNvPr id="16" name="Textfeld 7">
            <a:extLst>
              <a:ext uri="{FF2B5EF4-FFF2-40B4-BE49-F238E27FC236}">
                <a16:creationId xmlns:a16="http://schemas.microsoft.com/office/drawing/2014/main" id="{209364C9-E319-4660-BEF1-739B0851438D}"/>
              </a:ext>
            </a:extLst>
          </p:cNvPr>
          <p:cNvSpPr txBox="1"/>
          <p:nvPr/>
        </p:nvSpPr>
        <p:spPr>
          <a:xfrm>
            <a:off x="8466268" y="6561794"/>
            <a:ext cx="454491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  <a:latin typeface="Calibri (Textkörper)"/>
              </a:rPr>
              <a:t>King, </a:t>
            </a:r>
            <a:r>
              <a:rPr lang="en-US" sz="1600" dirty="0" err="1">
                <a:solidFill>
                  <a:schemeClr val="tx1"/>
                </a:solidFill>
                <a:latin typeface="Calibri (Textkörper)"/>
              </a:rPr>
              <a:t>Spieß</a:t>
            </a:r>
            <a:r>
              <a:rPr lang="en-US" sz="1600" dirty="0">
                <a:solidFill>
                  <a:schemeClr val="tx1"/>
                </a:solidFill>
                <a:latin typeface="Calibri (Textkörper)"/>
              </a:rPr>
              <a:t> </a:t>
            </a:r>
            <a:r>
              <a:rPr lang="de-DE" sz="1600" i="1" dirty="0">
                <a:solidFill>
                  <a:schemeClr val="tx1"/>
                </a:solidFill>
                <a:latin typeface="Calibri (Textkörper)"/>
              </a:rPr>
              <a:t>et al.</a:t>
            </a:r>
            <a:r>
              <a:rPr lang="de-DE" sz="1600" dirty="0">
                <a:solidFill>
                  <a:schemeClr val="tx1"/>
                </a:solidFill>
                <a:latin typeface="Calibri (Textkörper)"/>
              </a:rPr>
              <a:t>, Nature </a:t>
            </a:r>
            <a:r>
              <a:rPr lang="de-DE" sz="1600" b="1" dirty="0"/>
              <a:t>611</a:t>
            </a:r>
            <a:r>
              <a:rPr lang="de-DE" sz="1600" dirty="0"/>
              <a:t>, 43–47 (2022)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879469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659E8A0B-E9FD-6B02-667F-84D6499F6E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92918"/>
            <a:ext cx="6059557" cy="6059557"/>
          </a:xfrm>
          <a:prstGeom prst="rect">
            <a:avLst/>
          </a:prstGeom>
        </p:spPr>
      </p:pic>
      <p:sp>
        <p:nvSpPr>
          <p:cNvPr id="22" name="Rechteck 21">
            <a:extLst>
              <a:ext uri="{FF2B5EF4-FFF2-40B4-BE49-F238E27FC236}">
                <a16:creationId xmlns:a16="http://schemas.microsoft.com/office/drawing/2014/main" id="{47639D71-6D06-AC9B-0188-612F672F85F8}"/>
              </a:ext>
            </a:extLst>
          </p:cNvPr>
          <p:cNvSpPr/>
          <p:nvPr/>
        </p:nvSpPr>
        <p:spPr>
          <a:xfrm flipH="1">
            <a:off x="-2161" y="-20129"/>
            <a:ext cx="12191998" cy="492104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20000"/>
                  <a:lumOff val="80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10800000" scaled="1"/>
            <a:tileRect/>
          </a:gra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6" name="Titel 3">
            <a:extLst>
              <a:ext uri="{FF2B5EF4-FFF2-40B4-BE49-F238E27FC236}">
                <a16:creationId xmlns:a16="http://schemas.microsoft.com/office/drawing/2014/main" id="{BE2225BC-76A1-E774-0470-840861FCA7A0}"/>
              </a:ext>
            </a:extLst>
          </p:cNvPr>
          <p:cNvSpPr txBox="1">
            <a:spLocks/>
          </p:cNvSpPr>
          <p:nvPr/>
        </p:nvSpPr>
        <p:spPr>
          <a:xfrm>
            <a:off x="0" y="9525"/>
            <a:ext cx="8795657" cy="47171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5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/>
              <a:t>King plot of Ca</a:t>
            </a:r>
            <a:r>
              <a:rPr lang="de-DE" baseline="30000"/>
              <a:t>14+</a:t>
            </a:r>
            <a:endParaRPr lang="en-US" baseline="30000" dirty="0"/>
          </a:p>
        </p:txBody>
      </p: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1F43193D-0896-A4D5-CD81-A9F7748FA55C}"/>
              </a:ext>
            </a:extLst>
          </p:cNvPr>
          <p:cNvGrpSpPr/>
          <p:nvPr/>
        </p:nvGrpSpPr>
        <p:grpSpPr>
          <a:xfrm>
            <a:off x="89385" y="523281"/>
            <a:ext cx="3676500" cy="3264115"/>
            <a:chOff x="544498" y="511056"/>
            <a:chExt cx="3256666" cy="2941765"/>
          </a:xfrm>
        </p:grpSpPr>
        <p:graphicFrame>
          <p:nvGraphicFramePr>
            <p:cNvPr id="9" name="Objekt 8">
              <a:extLst>
                <a:ext uri="{FF2B5EF4-FFF2-40B4-BE49-F238E27FC236}">
                  <a16:creationId xmlns:a16="http://schemas.microsoft.com/office/drawing/2014/main" id="{FACA875B-1CF3-B26F-3845-11C69BE027AB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843048404"/>
                </p:ext>
              </p:extLst>
            </p:nvPr>
          </p:nvGraphicFramePr>
          <p:xfrm>
            <a:off x="544498" y="514362"/>
            <a:ext cx="3256666" cy="293845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orelDRAW" r:id="rId3" imgW="4299480" imgH="3882600" progId="CorelDraw.Graphic.21">
                    <p:embed/>
                  </p:oleObj>
                </mc:Choice>
                <mc:Fallback>
                  <p:oleObj name="CorelDRAW" r:id="rId3" imgW="4299480" imgH="3882600" progId="CorelDraw.Graphic.21">
                    <p:embed/>
                    <p:pic>
                      <p:nvPicPr>
                        <p:cNvPr id="12" name="Objekt 11">
                          <a:extLst>
                            <a:ext uri="{FF2B5EF4-FFF2-40B4-BE49-F238E27FC236}">
                              <a16:creationId xmlns:a16="http://schemas.microsoft.com/office/drawing/2014/main" id="{5B9878A2-4396-4CF3-A611-572023BA445E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544498" y="514362"/>
                          <a:ext cx="3256666" cy="2938459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" name="Rechteck 9">
              <a:extLst>
                <a:ext uri="{FF2B5EF4-FFF2-40B4-BE49-F238E27FC236}">
                  <a16:creationId xmlns:a16="http://schemas.microsoft.com/office/drawing/2014/main" id="{8657A848-7E18-47AF-5AC0-DDCC4698A108}"/>
                </a:ext>
              </a:extLst>
            </p:cNvPr>
            <p:cNvSpPr/>
            <p:nvPr/>
          </p:nvSpPr>
          <p:spPr>
            <a:xfrm>
              <a:off x="544498" y="511056"/>
              <a:ext cx="3256666" cy="3674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FEB3495B-872E-6260-831B-AD8028F3E74F}"/>
                </a:ext>
              </a:extLst>
            </p:cNvPr>
            <p:cNvSpPr txBox="1"/>
            <p:nvPr/>
          </p:nvSpPr>
          <p:spPr>
            <a:xfrm>
              <a:off x="1767110" y="642636"/>
              <a:ext cx="81144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400"/>
                <a:t>Ca</a:t>
              </a:r>
              <a:r>
                <a:rPr lang="de-DE" sz="2400" baseline="30000"/>
                <a:t>14+</a:t>
              </a:r>
              <a:endParaRPr lang="de-DE" sz="2400" baseline="30000" dirty="0">
                <a:solidFill>
                  <a:srgbClr val="92D050"/>
                </a:solidFill>
              </a:endParaRPr>
            </a:p>
          </p:txBody>
        </p:sp>
        <p:sp>
          <p:nvSpPr>
            <p:cNvPr id="13" name="Rechteck 12">
              <a:extLst>
                <a:ext uri="{FF2B5EF4-FFF2-40B4-BE49-F238E27FC236}">
                  <a16:creationId xmlns:a16="http://schemas.microsoft.com/office/drawing/2014/main" id="{D62E4E84-D67A-1E95-57F3-9AB8B18EDEDB}"/>
                </a:ext>
              </a:extLst>
            </p:cNvPr>
            <p:cNvSpPr/>
            <p:nvPr/>
          </p:nvSpPr>
          <p:spPr>
            <a:xfrm>
              <a:off x="737015" y="3200070"/>
              <a:ext cx="3025199" cy="25275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5" name="Textfeld 14">
              <a:extLst>
                <a:ext uri="{FF2B5EF4-FFF2-40B4-BE49-F238E27FC236}">
                  <a16:creationId xmlns:a16="http://schemas.microsoft.com/office/drawing/2014/main" id="{1B7B8E75-A189-40A2-DA19-819D2C1F22AF}"/>
                </a:ext>
              </a:extLst>
            </p:cNvPr>
            <p:cNvSpPr txBox="1"/>
            <p:nvPr/>
          </p:nvSpPr>
          <p:spPr>
            <a:xfrm>
              <a:off x="760468" y="1842491"/>
              <a:ext cx="874643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de-DE" sz="1800">
                  <a:solidFill>
                    <a:srgbClr val="92D050"/>
                  </a:solidFill>
                </a:rPr>
                <a:t>570nm</a:t>
              </a:r>
            </a:p>
            <a:p>
              <a:r>
                <a:rPr lang="en-GB"/>
                <a:t>10 ms</a:t>
              </a:r>
            </a:p>
          </p:txBody>
        </p:sp>
      </p:grpSp>
      <p:sp>
        <p:nvSpPr>
          <p:cNvPr id="18" name="Textfeld 17">
            <a:extLst>
              <a:ext uri="{FF2B5EF4-FFF2-40B4-BE49-F238E27FC236}">
                <a16:creationId xmlns:a16="http://schemas.microsoft.com/office/drawing/2014/main" id="{624DB9B0-9C7C-FC60-EBEB-B2C21925FF6A}"/>
              </a:ext>
            </a:extLst>
          </p:cNvPr>
          <p:cNvSpPr txBox="1"/>
          <p:nvPr/>
        </p:nvSpPr>
        <p:spPr>
          <a:xfrm rot="1635972">
            <a:off x="7438944" y="3222371"/>
            <a:ext cx="52565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6000" dirty="0" err="1">
                <a:solidFill>
                  <a:srgbClr val="FF0000">
                    <a:alpha val="22000"/>
                  </a:srgbClr>
                </a:solidFill>
              </a:rPr>
              <a:t>Preliminary</a:t>
            </a:r>
            <a:endParaRPr lang="de-DE" sz="6000" dirty="0">
              <a:solidFill>
                <a:srgbClr val="FF0000">
                  <a:alpha val="22000"/>
                </a:srgbClr>
              </a:solidFill>
            </a:endParaRP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E92919C0-636F-556D-C75D-E966A7E2A0E7}"/>
              </a:ext>
            </a:extLst>
          </p:cNvPr>
          <p:cNvSpPr txBox="1"/>
          <p:nvPr/>
        </p:nvSpPr>
        <p:spPr>
          <a:xfrm>
            <a:off x="2892930" y="1881476"/>
            <a:ext cx="32566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/>
              <a:t>Stable, even isotopes: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baseline="30000"/>
              <a:t>40</a:t>
            </a:r>
            <a:r>
              <a:rPr lang="de-DE"/>
              <a:t>Ca, </a:t>
            </a:r>
            <a:r>
              <a:rPr lang="de-DE" baseline="30000"/>
              <a:t>42</a:t>
            </a:r>
            <a:r>
              <a:rPr lang="de-DE"/>
              <a:t>Ca, </a:t>
            </a:r>
            <a:r>
              <a:rPr lang="de-DE" baseline="30000"/>
              <a:t>44</a:t>
            </a:r>
            <a:r>
              <a:rPr lang="de-DE"/>
              <a:t>Ca, </a:t>
            </a:r>
            <a:r>
              <a:rPr lang="de-DE" baseline="30000"/>
              <a:t>46</a:t>
            </a:r>
            <a:r>
              <a:rPr lang="de-DE"/>
              <a:t>Ca, </a:t>
            </a:r>
            <a:r>
              <a:rPr lang="de-DE" baseline="30000"/>
              <a:t>48</a:t>
            </a:r>
            <a:r>
              <a:rPr lang="de-DE"/>
              <a:t>Ca</a:t>
            </a:r>
            <a:endParaRPr lang="en-GB"/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08E8F8F9-B57B-1840-3B6F-B92DCD509BBF}"/>
              </a:ext>
            </a:extLst>
          </p:cNvPr>
          <p:cNvSpPr txBox="1"/>
          <p:nvPr/>
        </p:nvSpPr>
        <p:spPr>
          <a:xfrm>
            <a:off x="296461" y="3653857"/>
            <a:ext cx="5435991" cy="26808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/>
              <a:t>King plot analysis of isotope shifts: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/>
              <a:t>Linear relationship between two transition in the same element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/>
              <a:t>Non-linearity </a:t>
            </a:r>
            <a:r>
              <a:rPr lang="de-DE">
                <a:sym typeface="Wingdings" panose="05000000000000000000" pitchFamily="2" charset="2"/>
              </a:rPr>
              <a:t> New physics or higher-order SM</a:t>
            </a:r>
          </a:p>
          <a:p>
            <a:pPr>
              <a:lnSpc>
                <a:spcPct val="150000"/>
              </a:lnSpc>
            </a:pPr>
            <a:r>
              <a:rPr lang="de-DE">
                <a:sym typeface="Wingdings" panose="05000000000000000000" pitchFamily="2" charset="2"/>
              </a:rPr>
              <a:t>Limited by uncertainty in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>
                <a:sym typeface="Wingdings" panose="05000000000000000000" pitchFamily="2" charset="2"/>
              </a:rPr>
              <a:t>Mass (K. Blaum, MPIK Heidelberg)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>
                <a:sym typeface="Wingdings" panose="05000000000000000000" pitchFamily="2" charset="2"/>
              </a:rPr>
              <a:t>Ca</a:t>
            </a:r>
            <a:r>
              <a:rPr lang="de-DE" baseline="30000">
                <a:sym typeface="Wingdings" panose="05000000000000000000" pitchFamily="2" charset="2"/>
              </a:rPr>
              <a:t>+</a:t>
            </a:r>
            <a:r>
              <a:rPr lang="de-DE">
                <a:sym typeface="Wingdings" panose="05000000000000000000" pitchFamily="2" charset="2"/>
              </a:rPr>
              <a:t> isotope shift (J. Home, ETH Zürich)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5E9675DF-66D3-14C4-1CED-5CE24E7BF16A}"/>
              </a:ext>
            </a:extLst>
          </p:cNvPr>
          <p:cNvSpPr txBox="1"/>
          <p:nvPr/>
        </p:nvSpPr>
        <p:spPr>
          <a:xfrm>
            <a:off x="6981450" y="6352475"/>
            <a:ext cx="62865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/>
              <a:t>Ca</a:t>
            </a:r>
            <a:r>
              <a:rPr lang="en-US" sz="1600" baseline="30000"/>
              <a:t>+</a:t>
            </a:r>
            <a:r>
              <a:rPr lang="en-US" sz="1600"/>
              <a:t> data from F</a:t>
            </a:r>
            <a:r>
              <a:rPr lang="en-US" sz="1600" dirty="0"/>
              <a:t>. </a:t>
            </a:r>
            <a:r>
              <a:rPr lang="en-US" sz="1600" dirty="0" err="1"/>
              <a:t>Knollmann</a:t>
            </a:r>
            <a:r>
              <a:rPr lang="en-US" sz="1600" dirty="0"/>
              <a:t> </a:t>
            </a:r>
            <a:r>
              <a:rPr lang="en-US" sz="1600" i="1" dirty="0"/>
              <a:t>et al.</a:t>
            </a:r>
            <a:r>
              <a:rPr lang="en-US" sz="1600" dirty="0"/>
              <a:t>, PRA </a:t>
            </a:r>
            <a:r>
              <a:rPr lang="en-US" sz="1600" b="1" dirty="0"/>
              <a:t>100</a:t>
            </a:r>
            <a:r>
              <a:rPr lang="en-US" sz="1600" dirty="0"/>
              <a:t>, 022514 (</a:t>
            </a:r>
            <a:r>
              <a:rPr lang="en-US" sz="1600"/>
              <a:t>2019)</a:t>
            </a:r>
            <a:endParaRPr lang="en-US" sz="1600" dirty="0"/>
          </a:p>
        </p:txBody>
      </p:sp>
      <p:cxnSp>
        <p:nvCxnSpPr>
          <p:cNvPr id="23" name="Gerader Verbinder 22">
            <a:extLst>
              <a:ext uri="{FF2B5EF4-FFF2-40B4-BE49-F238E27FC236}">
                <a16:creationId xmlns:a16="http://schemas.microsoft.com/office/drawing/2014/main" id="{264D5E7B-21D0-D956-BDFF-98421B61AFEF}"/>
              </a:ext>
            </a:extLst>
          </p:cNvPr>
          <p:cNvCxnSpPr>
            <a:cxnSpLocks/>
          </p:cNvCxnSpPr>
          <p:nvPr/>
        </p:nvCxnSpPr>
        <p:spPr>
          <a:xfrm>
            <a:off x="-63440" y="480767"/>
            <a:ext cx="12426073" cy="0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3570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24BCC049-2BEE-7944-ED33-469337E49E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0595" y="515483"/>
            <a:ext cx="5357181" cy="3308068"/>
          </a:xfrm>
          <a:prstGeom prst="rect">
            <a:avLst/>
          </a:prstGeom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F9EB514C-1DA3-4D61-9312-9FAF3659C5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Summary and </a:t>
            </a:r>
            <a:r>
              <a:rPr lang="de-DE" dirty="0" err="1"/>
              <a:t>outlook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feld 4">
                <a:extLst>
                  <a:ext uri="{FF2B5EF4-FFF2-40B4-BE49-F238E27FC236}">
                    <a16:creationId xmlns:a16="http://schemas.microsoft.com/office/drawing/2014/main" id="{62CBA7C8-2405-4532-9E12-F1B03215CCB1}"/>
                  </a:ext>
                </a:extLst>
              </p:cNvPr>
              <p:cNvSpPr txBox="1"/>
              <p:nvPr/>
            </p:nvSpPr>
            <p:spPr>
              <a:xfrm>
                <a:off x="154224" y="515483"/>
                <a:ext cx="7982261" cy="56015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2800" dirty="0"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Arial" panose="020B0604020202020204" pitchFamily="34" charset="0"/>
                  </a:rPr>
                  <a:t>Summary</a:t>
                </a:r>
              </a:p>
              <a:p>
                <a:endParaRPr lang="de-DE" sz="1000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de-DE" dirty="0"/>
                  <a:t>Optical </a:t>
                </a:r>
                <a:r>
                  <a:rPr lang="de-DE" dirty="0" err="1"/>
                  <a:t>clock</a:t>
                </a:r>
                <a:r>
                  <a:rPr lang="de-DE" dirty="0"/>
                  <a:t> </a:t>
                </a:r>
                <a:r>
                  <a:rPr lang="de-DE" dirty="0" err="1"/>
                  <a:t>based</a:t>
                </a:r>
                <a:r>
                  <a:rPr lang="de-DE" dirty="0"/>
                  <a:t> on HCI </a:t>
                </a:r>
                <a:r>
                  <a:rPr lang="de-DE" dirty="0" err="1"/>
                  <a:t>is</a:t>
                </a:r>
                <a:r>
                  <a:rPr lang="de-DE" dirty="0"/>
                  <a:t> </a:t>
                </a:r>
                <a:r>
                  <a:rPr lang="de-DE" dirty="0" err="1"/>
                  <a:t>now</a:t>
                </a:r>
                <a:r>
                  <a:rPr lang="de-DE" dirty="0"/>
                  <a:t> fully operational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de-DE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de-DE" dirty="0" err="1"/>
                  <a:t>Systematic</a:t>
                </a:r>
                <a:r>
                  <a:rPr lang="de-DE" dirty="0"/>
                  <a:t> </a:t>
                </a:r>
                <a:r>
                  <a:rPr lang="de-DE" dirty="0" err="1"/>
                  <a:t>uncertainty</a:t>
                </a:r>
                <a:r>
                  <a:rPr lang="de-DE" dirty="0"/>
                  <a:t> </a:t>
                </a:r>
                <a:r>
                  <a:rPr lang="de-DE" dirty="0" err="1"/>
                  <a:t>of</a:t>
                </a:r>
                <a:r>
                  <a:rPr lang="de-DE" dirty="0"/>
                  <a:t> </a:t>
                </a:r>
                <a14:m>
                  <m:oMath xmlns:m="http://schemas.openxmlformats.org/officeDocument/2006/math">
                    <m:r>
                      <a:rPr lang="de-DE" b="0" i="1">
                        <a:latin typeface="Cambria Math" panose="02040503050406030204" pitchFamily="18" charset="0"/>
                      </a:rPr>
                      <m:t>~2×</m:t>
                    </m:r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de-DE" b="0" i="1">
                            <a:latin typeface="Cambria Math" panose="02040503050406030204" pitchFamily="18" charset="0"/>
                          </a:rPr>
                          <m:t>−17</m:t>
                        </m:r>
                      </m:sup>
                    </m:sSup>
                  </m:oMath>
                </a14:m>
                <a:endParaRPr lang="de-DE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de-DE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de-DE"/>
                  <a:t>Demonstrated optical clock comparison and improved the </a:t>
                </a:r>
                <a:br>
                  <a:rPr lang="de-DE"/>
                </a:br>
                <a:r>
                  <a:rPr lang="de-DE"/>
                  <a:t>absolute frequency by eight orders of magnitude</a:t>
                </a:r>
              </a:p>
              <a:p>
                <a:endParaRPr lang="en-US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/>
                  <a:t>Isotope shifts for fundamental physics tests</a:t>
                </a:r>
                <a:endParaRPr lang="en-US" dirty="0"/>
              </a:p>
              <a:p>
                <a:endParaRPr lang="en-US"/>
              </a:p>
              <a:p>
                <a:endParaRPr lang="en-US" dirty="0"/>
              </a:p>
              <a:p>
                <a:r>
                  <a:rPr lang="de-DE" sz="2800" dirty="0"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Arial" panose="020B0604020202020204" pitchFamily="34" charset="0"/>
                  </a:rPr>
                  <a:t>Outlook</a:t>
                </a:r>
              </a:p>
              <a:p>
                <a:endParaRPr lang="de-DE" sz="1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de-DE"/>
                  <a:t>Further </a:t>
                </a:r>
                <a:r>
                  <a:rPr lang="de-DE" dirty="0" err="1"/>
                  <a:t>reduce</a:t>
                </a:r>
                <a:r>
                  <a:rPr lang="de-DE" dirty="0"/>
                  <a:t> </a:t>
                </a:r>
                <a:r>
                  <a:rPr lang="de-DE" dirty="0" err="1"/>
                  <a:t>systematic</a:t>
                </a:r>
                <a:r>
                  <a:rPr lang="de-DE" dirty="0"/>
                  <a:t> </a:t>
                </a:r>
                <a:r>
                  <a:rPr lang="de-DE" dirty="0" err="1"/>
                  <a:t>uncertainties</a:t>
                </a:r>
                <a:endParaRPr lang="de-DE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de-DE" baseline="30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de-DE" dirty="0" err="1"/>
                  <a:t>Investigating</a:t>
                </a:r>
                <a:r>
                  <a:rPr lang="de-DE" dirty="0"/>
                  <a:t> </a:t>
                </a:r>
                <a:r>
                  <a:rPr lang="de-DE" dirty="0" err="1"/>
                  <a:t>finding</a:t>
                </a:r>
                <a:r>
                  <a:rPr lang="de-DE" dirty="0"/>
                  <a:t> </a:t>
                </a:r>
                <a:r>
                  <a:rPr lang="de-DE" dirty="0" err="1"/>
                  <a:t>narrow</a:t>
                </a:r>
                <a:r>
                  <a:rPr lang="de-DE" dirty="0"/>
                  <a:t> </a:t>
                </a:r>
                <a:r>
                  <a:rPr lang="de-DE" dirty="0" err="1"/>
                  <a:t>transitions</a:t>
                </a:r>
                <a:r>
                  <a:rPr lang="de-DE" dirty="0"/>
                  <a:t> in HCIs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de-DE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de-DE" dirty="0"/>
                  <a:t>HCI </a:t>
                </a:r>
                <a:r>
                  <a:rPr lang="de-DE" dirty="0" err="1"/>
                  <a:t>optical</a:t>
                </a:r>
                <a:r>
                  <a:rPr lang="de-DE" dirty="0"/>
                  <a:t> </a:t>
                </a:r>
                <a:r>
                  <a:rPr lang="de-DE" dirty="0" err="1"/>
                  <a:t>clock</a:t>
                </a:r>
                <a:r>
                  <a:rPr lang="de-DE" dirty="0"/>
                  <a:t> </a:t>
                </a:r>
                <a:r>
                  <a:rPr lang="de-DE" dirty="0" err="1"/>
                  <a:t>based</a:t>
                </a:r>
                <a:r>
                  <a:rPr lang="de-DE" dirty="0"/>
                  <a:t> on </a:t>
                </a:r>
                <a:r>
                  <a:rPr lang="de-DE"/>
                  <a:t>Ni</a:t>
                </a:r>
                <a:r>
                  <a:rPr lang="de-DE" baseline="30000"/>
                  <a:t>12+</a:t>
                </a:r>
                <a:endParaRPr lang="de-DE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5" name="Textfeld 4">
                <a:extLst>
                  <a:ext uri="{FF2B5EF4-FFF2-40B4-BE49-F238E27FC236}">
                    <a16:creationId xmlns:a16="http://schemas.microsoft.com/office/drawing/2014/main" id="{62CBA7C8-2405-4532-9E12-F1B03215CC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224" y="515483"/>
                <a:ext cx="7982261" cy="5601533"/>
              </a:xfrm>
              <a:prstGeom prst="rect">
                <a:avLst/>
              </a:prstGeom>
              <a:blipFill>
                <a:blip r:embed="rId3"/>
                <a:stretch>
                  <a:fillRect l="-1603" t="-119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1D363472-B3CA-4CDB-8CFB-676EB0426B34}"/>
              </a:ext>
            </a:extLst>
          </p:cNvPr>
          <p:cNvGrpSpPr/>
          <p:nvPr/>
        </p:nvGrpSpPr>
        <p:grpSpPr>
          <a:xfrm>
            <a:off x="5132134" y="3955109"/>
            <a:ext cx="2050818" cy="2837970"/>
            <a:chOff x="5974360" y="521879"/>
            <a:chExt cx="2050818" cy="2837970"/>
          </a:xfrm>
        </p:grpSpPr>
        <p:sp>
          <p:nvSpPr>
            <p:cNvPr id="8" name="Textfeld 5">
              <a:extLst>
                <a:ext uri="{FF2B5EF4-FFF2-40B4-BE49-F238E27FC236}">
                  <a16:creationId xmlns:a16="http://schemas.microsoft.com/office/drawing/2014/main" id="{B23D5303-2A0D-497A-ADE2-B4C5DB7DE490}"/>
                </a:ext>
              </a:extLst>
            </p:cNvPr>
            <p:cNvSpPr txBox="1"/>
            <p:nvPr/>
          </p:nvSpPr>
          <p:spPr>
            <a:xfrm>
              <a:off x="6576799" y="521879"/>
              <a:ext cx="920445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de-DE" sz="3000" b="1" dirty="0"/>
                <a:t>Ni</a:t>
              </a:r>
              <a:r>
                <a:rPr lang="de-DE" sz="3000" b="1" baseline="30000" dirty="0"/>
                <a:t>12+</a:t>
              </a:r>
            </a:p>
          </p:txBody>
        </p:sp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5AD76548-7024-4C74-965C-53E72BE0E31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07532" y="1047729"/>
              <a:ext cx="1817646" cy="231212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feld 11">
                  <a:extLst>
                    <a:ext uri="{FF2B5EF4-FFF2-40B4-BE49-F238E27FC236}">
                      <a16:creationId xmlns:a16="http://schemas.microsoft.com/office/drawing/2014/main" id="{0D770BC0-C601-414A-9ABF-F08E300D7811}"/>
                    </a:ext>
                  </a:extLst>
                </p:cNvPr>
                <p:cNvSpPr txBox="1"/>
                <p:nvPr/>
              </p:nvSpPr>
              <p:spPr>
                <a:xfrm>
                  <a:off x="5974360" y="2440800"/>
                  <a:ext cx="872162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𝜏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=20 </m:t>
                        </m:r>
                        <m:r>
                          <m:rPr>
                            <m:sty m:val="p"/>
                          </m:rPr>
                          <a:rPr lang="de-DE" b="0" i="0" smtClean="0">
                            <a:latin typeface="Cambria Math" panose="02040503050406030204" pitchFamily="18" charset="0"/>
                          </a:rPr>
                          <m:t>s</m:t>
                        </m:r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10" name="Textfeld 11">
                  <a:extLst>
                    <a:ext uri="{FF2B5EF4-FFF2-40B4-BE49-F238E27FC236}">
                      <a16:creationId xmlns:a16="http://schemas.microsoft.com/office/drawing/2014/main" id="{0D770BC0-C601-414A-9ABF-F08E300D781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74360" y="2440800"/>
                  <a:ext cx="872162" cy="276999"/>
                </a:xfrm>
                <a:prstGeom prst="rect">
                  <a:avLst/>
                </a:prstGeom>
                <a:blipFill>
                  <a:blip r:embed="rId7"/>
                  <a:stretch>
                    <a:fillRect l="-3497" r="-3497" b="-6667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feld 11">
                <a:extLst>
                  <a:ext uri="{FF2B5EF4-FFF2-40B4-BE49-F238E27FC236}">
                    <a16:creationId xmlns:a16="http://schemas.microsoft.com/office/drawing/2014/main" id="{194A8ED1-E4B4-C74C-734E-10A115ADB228}"/>
                  </a:ext>
                </a:extLst>
              </p:cNvPr>
              <p:cNvSpPr txBox="1"/>
              <p:nvPr/>
            </p:nvSpPr>
            <p:spPr>
              <a:xfrm>
                <a:off x="6595091" y="6084175"/>
                <a:ext cx="93788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𝜏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=7 </m:t>
                      </m:r>
                      <m:r>
                        <m:rPr>
                          <m:sty m:val="p"/>
                        </m:rPr>
                        <a:rPr lang="de-DE" b="0" i="0" smtClean="0">
                          <a:latin typeface="Cambria Math" panose="02040503050406030204" pitchFamily="18" charset="0"/>
                        </a:rPr>
                        <m:t>ms</m:t>
                      </m:r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3" name="Textfeld 11">
                <a:extLst>
                  <a:ext uri="{FF2B5EF4-FFF2-40B4-BE49-F238E27FC236}">
                    <a16:creationId xmlns:a16="http://schemas.microsoft.com/office/drawing/2014/main" id="{194A8ED1-E4B4-C74C-734E-10A115ADB2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95091" y="6084175"/>
                <a:ext cx="937885" cy="276999"/>
              </a:xfrm>
              <a:prstGeom prst="rect">
                <a:avLst/>
              </a:prstGeom>
              <a:blipFill>
                <a:blip r:embed="rId8"/>
                <a:stretch>
                  <a:fillRect l="-3247" r="-3247" b="-888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Grafik 5">
            <a:extLst>
              <a:ext uri="{FF2B5EF4-FFF2-40B4-BE49-F238E27FC236}">
                <a16:creationId xmlns:a16="http://schemas.microsoft.com/office/drawing/2014/main" id="{C9D125B4-E402-C40C-EA47-F5B8417CB17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73747" y="3637714"/>
            <a:ext cx="4310953" cy="3172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096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F5529B-D186-6BB8-68C8-9CB2BED31C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Acknowledgments</a:t>
            </a:r>
            <a:endParaRPr lang="en-GB"/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D6D242BF-E1E8-B4D8-9501-73A5BA0781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61907" y="1914420"/>
            <a:ext cx="1563282" cy="55437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27D1699B-20B8-9898-E52F-E191DFC6E4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569032" y="4420973"/>
            <a:ext cx="1821541" cy="962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Grafik 15">
            <a:extLst>
              <a:ext uri="{FF2B5EF4-FFF2-40B4-BE49-F238E27FC236}">
                <a16:creationId xmlns:a16="http://schemas.microsoft.com/office/drawing/2014/main" id="{D5474E70-FFD8-052A-813B-E2E7CB62502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9946" y="665197"/>
            <a:ext cx="798164" cy="919190"/>
          </a:xfrm>
          <a:prstGeom prst="rect">
            <a:avLst/>
          </a:prstGeom>
        </p:spPr>
      </p:pic>
      <p:pic>
        <p:nvPicPr>
          <p:cNvPr id="6" name="Grafik 37">
            <a:extLst>
              <a:ext uri="{FF2B5EF4-FFF2-40B4-BE49-F238E27FC236}">
                <a16:creationId xmlns:a16="http://schemas.microsoft.com/office/drawing/2014/main" id="{DB10C79C-9781-C998-B7A2-077F7E40398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0571" y="1729414"/>
            <a:ext cx="930299" cy="825782"/>
          </a:xfrm>
          <a:prstGeom prst="rect">
            <a:avLst/>
          </a:prstGeom>
        </p:spPr>
      </p:pic>
      <p:pic>
        <p:nvPicPr>
          <p:cNvPr id="7" name="Grafik 20">
            <a:extLst>
              <a:ext uri="{FF2B5EF4-FFF2-40B4-BE49-F238E27FC236}">
                <a16:creationId xmlns:a16="http://schemas.microsoft.com/office/drawing/2014/main" id="{828D1B6E-F2EE-E686-BF34-7FF4D2FAD74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6334" y="3517967"/>
            <a:ext cx="2321824" cy="830998"/>
          </a:xfrm>
          <a:prstGeom prst="rect">
            <a:avLst/>
          </a:prstGeom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D65B0A0E-E3B4-8E8E-1B39-EEB5A200958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6334" y="824253"/>
            <a:ext cx="1682790" cy="674256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87F8A690-BBE6-9FD9-C600-A8FCED216F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6334" y="2656777"/>
            <a:ext cx="2521776" cy="658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4629B3EA-7331-0BC9-80AD-6BBB1769BE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9" t="24658" r="4032" b="22491"/>
          <a:stretch/>
        </p:blipFill>
        <p:spPr bwMode="auto">
          <a:xfrm>
            <a:off x="9228027" y="5455083"/>
            <a:ext cx="2638438" cy="1094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DC66BDE9-DC7A-55B6-0431-7B33534AC4D4}"/>
              </a:ext>
            </a:extLst>
          </p:cNvPr>
          <p:cNvSpPr txBox="1"/>
          <p:nvPr/>
        </p:nvSpPr>
        <p:spPr>
          <a:xfrm>
            <a:off x="132079" y="4798899"/>
            <a:ext cx="756336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HCI Experiment</a:t>
            </a:r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PTB: </a:t>
            </a:r>
            <a:r>
              <a:rPr lang="en-US" sz="1800" dirty="0">
                <a:cs typeface="Times New Roman" pitchFamily="18" charset="0"/>
              </a:rPr>
              <a:t>Piet O. Schmidt</a:t>
            </a:r>
            <a:r>
              <a:rPr lang="en-US" sz="1800">
                <a:cs typeface="Times New Roman" pitchFamily="18" charset="0"/>
              </a:rPr>
              <a:t>, Steven A. King, Tobias Leopold, Peter Micke, LJS, </a:t>
            </a:r>
            <a:r>
              <a:rPr lang="en-US" sz="1800" dirty="0">
                <a:cs typeface="Times New Roman" pitchFamily="18" charset="0"/>
              </a:rPr>
              <a:t>Alexander </a:t>
            </a:r>
            <a:r>
              <a:rPr lang="en-US" sz="1800" dirty="0" err="1">
                <a:cs typeface="Times New Roman" pitchFamily="18" charset="0"/>
              </a:rPr>
              <a:t>Wilzewski</a:t>
            </a:r>
            <a:r>
              <a:rPr lang="en-US" sz="1800" dirty="0">
                <a:cs typeface="Times New Roman" pitchFamily="18" charset="0"/>
              </a:rPr>
              <a:t>, </a:t>
            </a:r>
            <a:r>
              <a:rPr lang="en-US" dirty="0">
                <a:cs typeface="Times New Roman" pitchFamily="18" charset="0"/>
              </a:rPr>
              <a:t>Malte </a:t>
            </a:r>
            <a:r>
              <a:rPr lang="en-US" dirty="0" err="1">
                <a:cs typeface="Times New Roman" pitchFamily="18" charset="0"/>
              </a:rPr>
              <a:t>Wehrheim</a:t>
            </a:r>
            <a:r>
              <a:rPr lang="en-US" dirty="0">
                <a:cs typeface="Times New Roman" pitchFamily="18" charset="0"/>
              </a:rPr>
              <a:t>, Shuying Chen</a:t>
            </a:r>
          </a:p>
          <a:p>
            <a:endParaRPr lang="en-US" sz="1800" dirty="0">
              <a:cs typeface="Times New Roman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cs typeface="Times New Roman" pitchFamily="18" charset="0"/>
              </a:rPr>
              <a:t>MPIK: José R. Crespo López-Urrutia, Lisa </a:t>
            </a:r>
            <a:r>
              <a:rPr lang="en-US" sz="1800" dirty="0" err="1">
                <a:cs typeface="Times New Roman" pitchFamily="18" charset="0"/>
              </a:rPr>
              <a:t>Schmöger</a:t>
            </a:r>
            <a:r>
              <a:rPr lang="en-US" sz="1800" dirty="0">
                <a:cs typeface="Times New Roman" pitchFamily="18" charset="0"/>
              </a:rPr>
              <a:t>, Maria Schwarz </a:t>
            </a:r>
            <a:endParaRPr lang="de-DE" dirty="0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C6B49454-9B9F-45C4-EA23-14347440172D}"/>
              </a:ext>
            </a:extLst>
          </p:cNvPr>
          <p:cNvSpPr txBox="1"/>
          <p:nvPr/>
        </p:nvSpPr>
        <p:spPr>
          <a:xfrm>
            <a:off x="5686434" y="983354"/>
            <a:ext cx="4457114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err="1"/>
              <a:t>Yb</a:t>
            </a:r>
            <a:r>
              <a:rPr lang="de-DE" b="1" baseline="30000" dirty="0"/>
              <a:t>+ </a:t>
            </a:r>
            <a:r>
              <a:rPr lang="de-DE" b="1" dirty="0"/>
              <a:t>Experiment</a:t>
            </a:r>
            <a:endParaRPr lang="de-DE" b="1" baseline="30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Richard Lange (</a:t>
            </a:r>
            <a:r>
              <a:rPr lang="de-DE"/>
              <a:t>PTB)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/>
              <a:t>Melina Filzinger (PTB)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Nils </a:t>
            </a:r>
            <a:r>
              <a:rPr lang="de-DE" dirty="0" err="1"/>
              <a:t>Huntemann</a:t>
            </a:r>
            <a:r>
              <a:rPr lang="de-DE" dirty="0"/>
              <a:t> (PTB)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r>
              <a:rPr lang="de-DE" b="1" dirty="0" err="1"/>
              <a:t>Frequency</a:t>
            </a:r>
            <a:r>
              <a:rPr lang="de-DE" b="1" dirty="0"/>
              <a:t> </a:t>
            </a:r>
            <a:r>
              <a:rPr lang="de-DE" b="1" dirty="0" err="1"/>
              <a:t>comb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Erik </a:t>
            </a:r>
            <a:r>
              <a:rPr lang="de-DE" dirty="0" err="1"/>
              <a:t>Benkler</a:t>
            </a:r>
            <a:r>
              <a:rPr lang="de-DE" dirty="0"/>
              <a:t> (PTB)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baseline="30000" dirty="0"/>
          </a:p>
          <a:p>
            <a:r>
              <a:rPr lang="de-DE" b="1" dirty="0"/>
              <a:t>Theory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Robert Müller (PTB)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Vladimir </a:t>
            </a:r>
            <a:r>
              <a:rPr lang="de-DE" err="1"/>
              <a:t>Yerokhin</a:t>
            </a:r>
            <a:r>
              <a:rPr lang="de-DE"/>
              <a:t> (MPIK)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Andrey </a:t>
            </a:r>
            <a:r>
              <a:rPr lang="de-DE" dirty="0" err="1"/>
              <a:t>Surzhykov</a:t>
            </a:r>
            <a:r>
              <a:rPr lang="de-DE" dirty="0"/>
              <a:t> (PTB  &amp; TU Braunschweig)</a:t>
            </a:r>
          </a:p>
          <a:p>
            <a:endParaRPr lang="en-US" b="1" dirty="0"/>
          </a:p>
        </p:txBody>
      </p:sp>
      <p:pic>
        <p:nvPicPr>
          <p:cNvPr id="14" name="Picture 20">
            <a:extLst>
              <a:ext uri="{FF2B5EF4-FFF2-40B4-BE49-F238E27FC236}">
                <a16:creationId xmlns:a16="http://schemas.microsoft.com/office/drawing/2014/main" id="{7130AFC4-DC65-BFA5-0022-A528C9A4E00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84"/>
          <a:stretch/>
        </p:blipFill>
        <p:spPr>
          <a:xfrm>
            <a:off x="103402" y="690834"/>
            <a:ext cx="2096590" cy="3730139"/>
          </a:xfrm>
          <a:prstGeom prst="rect">
            <a:avLst/>
          </a:prstGeom>
        </p:spPr>
      </p:pic>
      <p:pic>
        <p:nvPicPr>
          <p:cNvPr id="15" name="Picture 21" descr="Screen Clipping">
            <a:extLst>
              <a:ext uri="{FF2B5EF4-FFF2-40B4-BE49-F238E27FC236}">
                <a16:creationId xmlns:a16="http://schemas.microsoft.com/office/drawing/2014/main" id="{965831CC-20DC-84C6-0C1F-928E0C2C9EC4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644" t="18966" r="70316" b="63026"/>
          <a:stretch/>
        </p:blipFill>
        <p:spPr>
          <a:xfrm>
            <a:off x="1186321" y="2399815"/>
            <a:ext cx="447112" cy="618748"/>
          </a:xfrm>
          <a:prstGeom prst="rect">
            <a:avLst/>
          </a:prstGeom>
        </p:spPr>
      </p:pic>
      <p:pic>
        <p:nvPicPr>
          <p:cNvPr id="16" name="Grafik 25">
            <a:extLst>
              <a:ext uri="{FF2B5EF4-FFF2-40B4-BE49-F238E27FC236}">
                <a16:creationId xmlns:a16="http://schemas.microsoft.com/office/drawing/2014/main" id="{20149737-8F2F-80F2-3B50-EDE33CDC86C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853" y="3423067"/>
            <a:ext cx="741420" cy="990489"/>
          </a:xfrm>
          <a:prstGeom prst="rect">
            <a:avLst/>
          </a:prstGeom>
        </p:spPr>
      </p:pic>
      <p:pic>
        <p:nvPicPr>
          <p:cNvPr id="18" name="Picture 7" descr="Screen Clipping">
            <a:extLst>
              <a:ext uri="{FF2B5EF4-FFF2-40B4-BE49-F238E27FC236}">
                <a16:creationId xmlns:a16="http://schemas.microsoft.com/office/drawing/2014/main" id="{19DB5F6F-7F61-8D76-98AE-EB34DAD0FAF7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77" t="6505" r="15232" b="330"/>
          <a:stretch/>
        </p:blipFill>
        <p:spPr>
          <a:xfrm>
            <a:off x="2376432" y="710932"/>
            <a:ext cx="2758010" cy="2579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4985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30D5FAE4-C7D3-4B8C-9B0D-D673F9C228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Calibri Light (Überschriften)"/>
              </a:rPr>
              <a:t>Optical </a:t>
            </a:r>
            <a:r>
              <a:rPr lang="de-DE" dirty="0" err="1">
                <a:latin typeface="Calibri Light (Überschriften)"/>
              </a:rPr>
              <a:t>clocks</a:t>
            </a:r>
            <a:endParaRPr lang="en-US" dirty="0">
              <a:latin typeface="Calibri Light (Überschriften)"/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F1E8E9BF-D0CC-4F8F-9983-20A9F07DFA24}"/>
              </a:ext>
            </a:extLst>
          </p:cNvPr>
          <p:cNvSpPr txBox="1"/>
          <p:nvPr/>
        </p:nvSpPr>
        <p:spPr>
          <a:xfrm>
            <a:off x="8197756" y="425591"/>
            <a:ext cx="26160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err="1">
                <a:latin typeface="Calibri (Textkörper)"/>
              </a:rPr>
              <a:t>Highly</a:t>
            </a:r>
            <a:r>
              <a:rPr lang="de-DE" sz="2400" dirty="0">
                <a:latin typeface="Calibri (Textkörper)"/>
              </a:rPr>
              <a:t> </a:t>
            </a:r>
            <a:r>
              <a:rPr lang="de-DE" sz="2400" dirty="0" err="1">
                <a:latin typeface="Calibri (Textkörper)"/>
              </a:rPr>
              <a:t>charged</a:t>
            </a:r>
            <a:r>
              <a:rPr lang="de-DE" sz="2400" dirty="0">
                <a:latin typeface="Calibri (Textkörper)"/>
              </a:rPr>
              <a:t> </a:t>
            </a:r>
            <a:r>
              <a:rPr lang="de-DE" sz="2400" dirty="0" err="1">
                <a:latin typeface="Calibri (Textkörper)"/>
              </a:rPr>
              <a:t>ions</a:t>
            </a:r>
            <a:endParaRPr lang="en-US" sz="2400" dirty="0">
              <a:latin typeface="Calibri (Textkörper)"/>
            </a:endParaRPr>
          </a:p>
        </p:txBody>
      </p:sp>
      <p:grpSp>
        <p:nvGrpSpPr>
          <p:cNvPr id="34" name="Gruppieren 33">
            <a:extLst>
              <a:ext uri="{FF2B5EF4-FFF2-40B4-BE49-F238E27FC236}">
                <a16:creationId xmlns:a16="http://schemas.microsoft.com/office/drawing/2014/main" id="{25682395-2A8F-4239-9712-0CC452EF1378}"/>
              </a:ext>
            </a:extLst>
          </p:cNvPr>
          <p:cNvGrpSpPr/>
          <p:nvPr/>
        </p:nvGrpSpPr>
        <p:grpSpPr>
          <a:xfrm>
            <a:off x="7747599" y="981574"/>
            <a:ext cx="3745543" cy="4973852"/>
            <a:chOff x="7747599" y="1305424"/>
            <a:chExt cx="3745543" cy="4973852"/>
          </a:xfrm>
        </p:grpSpPr>
        <p:sp>
          <p:nvSpPr>
            <p:cNvPr id="26" name="Rechteck 25">
              <a:extLst>
                <a:ext uri="{FF2B5EF4-FFF2-40B4-BE49-F238E27FC236}">
                  <a16:creationId xmlns:a16="http://schemas.microsoft.com/office/drawing/2014/main" id="{73999265-B811-4209-AEE1-D71E9F73D23C}"/>
                </a:ext>
              </a:extLst>
            </p:cNvPr>
            <p:cNvSpPr/>
            <p:nvPr/>
          </p:nvSpPr>
          <p:spPr>
            <a:xfrm>
              <a:off x="7747599" y="1305424"/>
              <a:ext cx="3745543" cy="497385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de-DE" u="sng" dirty="0">
                  <a:latin typeface="Calibri (Textkörper)"/>
                </a:rPr>
                <a:t>z</a:t>
              </a:r>
              <a:endParaRPr lang="en-US" u="sng" dirty="0">
                <a:latin typeface="Calibri (Textkörper)"/>
              </a:endParaRPr>
            </a:p>
          </p:txBody>
        </p:sp>
        <p:grpSp>
          <p:nvGrpSpPr>
            <p:cNvPr id="27" name="Gruppieren 26">
              <a:extLst>
                <a:ext uri="{FF2B5EF4-FFF2-40B4-BE49-F238E27FC236}">
                  <a16:creationId xmlns:a16="http://schemas.microsoft.com/office/drawing/2014/main" id="{67FA0E04-400F-4872-B179-21DCA63BD2A4}"/>
                </a:ext>
              </a:extLst>
            </p:cNvPr>
            <p:cNvGrpSpPr/>
            <p:nvPr/>
          </p:nvGrpSpPr>
          <p:grpSpPr>
            <a:xfrm>
              <a:off x="7925785" y="1741281"/>
              <a:ext cx="3203920" cy="1602270"/>
              <a:chOff x="4252817" y="728220"/>
              <a:chExt cx="2939217" cy="1469956"/>
            </a:xfrm>
          </p:grpSpPr>
          <p:pic>
            <p:nvPicPr>
              <p:cNvPr id="31" name="Inhaltsplatzhalter 7">
                <a:extLst>
                  <a:ext uri="{FF2B5EF4-FFF2-40B4-BE49-F238E27FC236}">
                    <a16:creationId xmlns:a16="http://schemas.microsoft.com/office/drawing/2014/main" id="{60D114D6-A5CF-402C-863D-547F5EEE3E5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266" t="33564" r="1911" b="41777"/>
              <a:stretch/>
            </p:blipFill>
            <p:spPr>
              <a:xfrm>
                <a:off x="6902222" y="1300749"/>
                <a:ext cx="289812" cy="274559"/>
              </a:xfrm>
              <a:prstGeom prst="rect">
                <a:avLst/>
              </a:prstGeom>
            </p:spPr>
          </p:pic>
          <p:sp>
            <p:nvSpPr>
              <p:cNvPr id="32" name="Pfeil: nach rechts 31">
                <a:extLst>
                  <a:ext uri="{FF2B5EF4-FFF2-40B4-BE49-F238E27FC236}">
                    <a16:creationId xmlns:a16="http://schemas.microsoft.com/office/drawing/2014/main" id="{6C40DBCC-2621-4228-B17A-8166B98B0D22}"/>
                  </a:ext>
                </a:extLst>
              </p:cNvPr>
              <p:cNvSpPr/>
              <p:nvPr/>
            </p:nvSpPr>
            <p:spPr>
              <a:xfrm>
                <a:off x="5892681" y="1315343"/>
                <a:ext cx="860587" cy="244546"/>
              </a:xfrm>
              <a:prstGeom prst="rightArrow">
                <a:avLst>
                  <a:gd name="adj1" fmla="val 18245"/>
                  <a:gd name="adj2" fmla="val 84931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u="sng">
                  <a:latin typeface="Calibri (Textkörper)"/>
                </a:endParaRPr>
              </a:p>
            </p:txBody>
          </p:sp>
          <p:pic>
            <p:nvPicPr>
              <p:cNvPr id="33" name="Grafik 32">
                <a:extLst>
                  <a:ext uri="{FF2B5EF4-FFF2-40B4-BE49-F238E27FC236}">
                    <a16:creationId xmlns:a16="http://schemas.microsoft.com/office/drawing/2014/main" id="{7D5412F4-4BEC-4F2C-B553-E6DBA6991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6480" b="9292"/>
              <a:stretch/>
            </p:blipFill>
            <p:spPr>
              <a:xfrm>
                <a:off x="4252817" y="728220"/>
                <a:ext cx="1489258" cy="1469956"/>
              </a:xfrm>
              <a:prstGeom prst="rect">
                <a:avLst/>
              </a:prstGeom>
            </p:spPr>
          </p:pic>
        </p:grpSp>
        <p:pic>
          <p:nvPicPr>
            <p:cNvPr id="28" name="Grafik 27">
              <a:extLst>
                <a:ext uri="{FF2B5EF4-FFF2-40B4-BE49-F238E27FC236}">
                  <a16:creationId xmlns:a16="http://schemas.microsoft.com/office/drawing/2014/main" id="{0EA342FF-52B7-42D4-8919-3B9E1F71F6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5261"/>
            <a:stretch/>
          </p:blipFill>
          <p:spPr>
            <a:xfrm>
              <a:off x="7973568" y="3300773"/>
              <a:ext cx="3108354" cy="1969192"/>
            </a:xfrm>
            <a:prstGeom prst="rect">
              <a:avLst/>
            </a:prstGeom>
          </p:spPr>
        </p:pic>
        <p:sp>
          <p:nvSpPr>
            <p:cNvPr id="29" name="Textfeld 20">
              <a:extLst>
                <a:ext uri="{FF2B5EF4-FFF2-40B4-BE49-F238E27FC236}">
                  <a16:creationId xmlns:a16="http://schemas.microsoft.com/office/drawing/2014/main" id="{CC347192-F3AC-48E6-96B4-F6F33BD76114}"/>
                </a:ext>
              </a:extLst>
            </p:cNvPr>
            <p:cNvSpPr txBox="1"/>
            <p:nvPr/>
          </p:nvSpPr>
          <p:spPr>
            <a:xfrm>
              <a:off x="8315777" y="1390636"/>
              <a:ext cx="87120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bg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bg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bg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bg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bg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bg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bg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bg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bg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r>
                <a:rPr lang="en-US" dirty="0">
                  <a:solidFill>
                    <a:schemeClr val="tx1"/>
                  </a:solidFill>
                  <a:latin typeface="Calibri (Textkörper)"/>
                </a:rPr>
                <a:t>H atom</a:t>
              </a:r>
            </a:p>
          </p:txBody>
        </p:sp>
        <p:sp>
          <p:nvSpPr>
            <p:cNvPr id="30" name="Textfeld 21">
              <a:extLst>
                <a:ext uri="{FF2B5EF4-FFF2-40B4-BE49-F238E27FC236}">
                  <a16:creationId xmlns:a16="http://schemas.microsoft.com/office/drawing/2014/main" id="{43A1E3D1-107C-4BE8-9148-FE81E1D2C763}"/>
                </a:ext>
              </a:extLst>
            </p:cNvPr>
            <p:cNvSpPr txBox="1"/>
            <p:nvPr/>
          </p:nvSpPr>
          <p:spPr>
            <a:xfrm>
              <a:off x="10586579" y="1416843"/>
              <a:ext cx="77033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bg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bg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bg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bg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bg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bg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bg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bg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bg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r>
                <a:rPr lang="en-US" dirty="0">
                  <a:solidFill>
                    <a:schemeClr val="tx1"/>
                  </a:solidFill>
                  <a:latin typeface="Calibri (Textkörper)"/>
                </a:rPr>
                <a:t>H-like </a:t>
              </a:r>
            </a:p>
            <a:p>
              <a:pPr algn="ctr"/>
              <a:r>
                <a:rPr lang="en-US" dirty="0">
                  <a:solidFill>
                    <a:schemeClr val="tx1"/>
                  </a:solidFill>
                  <a:latin typeface="Calibri (Textkörper)"/>
                </a:rPr>
                <a:t>ion</a:t>
              </a:r>
            </a:p>
          </p:txBody>
        </p:sp>
        <p:sp>
          <p:nvSpPr>
            <p:cNvPr id="25" name="Textfeld 14">
              <a:extLst>
                <a:ext uri="{FF2B5EF4-FFF2-40B4-BE49-F238E27FC236}">
                  <a16:creationId xmlns:a16="http://schemas.microsoft.com/office/drawing/2014/main" id="{2C5E0063-D5DC-4F57-85E2-FC9C84A512A4}"/>
                </a:ext>
              </a:extLst>
            </p:cNvPr>
            <p:cNvSpPr txBox="1"/>
            <p:nvPr/>
          </p:nvSpPr>
          <p:spPr>
            <a:xfrm>
              <a:off x="8031526" y="5372886"/>
              <a:ext cx="2826732" cy="64633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bg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bg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bg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bg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bg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bg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bg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bg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bg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pPr algn="ctr">
                <a:spcAft>
                  <a:spcPts val="1440"/>
                </a:spcAft>
              </a:pPr>
              <a:r>
                <a:rPr lang="en-US" dirty="0">
                  <a:solidFill>
                    <a:schemeClr val="tx1"/>
                  </a:solidFill>
                  <a:latin typeface="Calibri (Textkörper)"/>
                </a:rPr>
                <a:t>Intrinsically less sensitive to external perturbations</a:t>
              </a:r>
            </a:p>
          </p:txBody>
        </p:sp>
      </p:grpSp>
      <p:sp>
        <p:nvSpPr>
          <p:cNvPr id="16" name="Rechteck 15">
            <a:extLst>
              <a:ext uri="{FF2B5EF4-FFF2-40B4-BE49-F238E27FC236}">
                <a16:creationId xmlns:a16="http://schemas.microsoft.com/office/drawing/2014/main" id="{965A65B3-ACF9-4278-BB8C-27EEB455A217}"/>
              </a:ext>
            </a:extLst>
          </p:cNvPr>
          <p:cNvSpPr/>
          <p:nvPr/>
        </p:nvSpPr>
        <p:spPr>
          <a:xfrm>
            <a:off x="541900" y="984007"/>
            <a:ext cx="6728584" cy="4973851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 (Textkörper)"/>
            </a:endParaRP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DD1D48EB-E5B0-4D5D-A802-ADE8F20A904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9" r="1336"/>
          <a:stretch/>
        </p:blipFill>
        <p:spPr>
          <a:xfrm>
            <a:off x="669320" y="1143468"/>
            <a:ext cx="6339266" cy="4659309"/>
          </a:xfrm>
          <a:prstGeom prst="rect">
            <a:avLst/>
          </a:prstGeom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8B4F8946-F965-47C6-8842-26DABBF84ACE}"/>
              </a:ext>
            </a:extLst>
          </p:cNvPr>
          <p:cNvSpPr txBox="1"/>
          <p:nvPr/>
        </p:nvSpPr>
        <p:spPr>
          <a:xfrm>
            <a:off x="1188371" y="909246"/>
            <a:ext cx="3685881" cy="3508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80" dirty="0" err="1">
                <a:solidFill>
                  <a:schemeClr val="tx1"/>
                </a:solidFill>
                <a:latin typeface="Calibri (Textkörper)"/>
              </a:rPr>
              <a:t>Poli</a:t>
            </a:r>
            <a:r>
              <a:rPr lang="en-US" sz="1680" dirty="0">
                <a:solidFill>
                  <a:schemeClr val="tx1"/>
                </a:solidFill>
                <a:latin typeface="Calibri (Textkörper)"/>
              </a:rPr>
              <a:t> </a:t>
            </a:r>
            <a:r>
              <a:rPr lang="en-US" sz="1680" i="1" dirty="0">
                <a:solidFill>
                  <a:schemeClr val="tx1"/>
                </a:solidFill>
                <a:latin typeface="Calibri (Textkörper)"/>
              </a:rPr>
              <a:t>et al.</a:t>
            </a:r>
            <a:r>
              <a:rPr lang="en-US" sz="1680" dirty="0">
                <a:solidFill>
                  <a:schemeClr val="tx1"/>
                </a:solidFill>
                <a:latin typeface="Calibri (Textkörper)"/>
              </a:rPr>
              <a:t>, Riv. Nuovo </a:t>
            </a:r>
            <a:r>
              <a:rPr lang="en-US" sz="1680" dirty="0" err="1">
                <a:solidFill>
                  <a:schemeClr val="tx1"/>
                </a:solidFill>
                <a:latin typeface="Calibri (Textkörper)"/>
              </a:rPr>
              <a:t>Cimento</a:t>
            </a:r>
            <a:r>
              <a:rPr lang="en-US" sz="1680" dirty="0">
                <a:solidFill>
                  <a:schemeClr val="tx1"/>
                </a:solidFill>
                <a:latin typeface="Calibri (Textkörper)"/>
              </a:rPr>
              <a:t> </a:t>
            </a:r>
            <a:r>
              <a:rPr lang="en-US" sz="1680" b="1" dirty="0">
                <a:solidFill>
                  <a:schemeClr val="tx1"/>
                </a:solidFill>
                <a:latin typeface="Calibri (Textkörper)"/>
              </a:rPr>
              <a:t>36</a:t>
            </a:r>
            <a:r>
              <a:rPr lang="en-US" sz="1680" dirty="0">
                <a:solidFill>
                  <a:schemeClr val="tx1"/>
                </a:solidFill>
                <a:latin typeface="Calibri (Textkörper)"/>
              </a:rPr>
              <a:t> (2013)</a:t>
            </a:r>
          </a:p>
        </p:txBody>
      </p:sp>
      <p:sp>
        <p:nvSpPr>
          <p:cNvPr id="19" name="Textfeld 57">
            <a:extLst>
              <a:ext uri="{FF2B5EF4-FFF2-40B4-BE49-F238E27FC236}">
                <a16:creationId xmlns:a16="http://schemas.microsoft.com/office/drawing/2014/main" id="{428FFD16-0E09-49B4-B62A-AD324F0B4A49}"/>
              </a:ext>
            </a:extLst>
          </p:cNvPr>
          <p:cNvSpPr txBox="1"/>
          <p:nvPr/>
        </p:nvSpPr>
        <p:spPr>
          <a:xfrm>
            <a:off x="4542930" y="5957858"/>
            <a:ext cx="28202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  <a:latin typeface="Calibri (Textkörper)"/>
              </a:rPr>
              <a:t>Al</a:t>
            </a:r>
            <a:r>
              <a:rPr lang="en-US" sz="1600" baseline="30000" dirty="0">
                <a:solidFill>
                  <a:schemeClr val="tx1"/>
                </a:solidFill>
                <a:latin typeface="Calibri (Textkörper)"/>
              </a:rPr>
              <a:t>+</a:t>
            </a:r>
            <a:r>
              <a:rPr lang="en-US" sz="1600" dirty="0">
                <a:solidFill>
                  <a:schemeClr val="tx1"/>
                </a:solidFill>
                <a:latin typeface="Calibri (Textkörper)"/>
              </a:rPr>
              <a:t> 9.4 × 10</a:t>
            </a:r>
            <a:r>
              <a:rPr lang="en-US" sz="1600" baseline="30000" dirty="0">
                <a:solidFill>
                  <a:schemeClr val="tx1"/>
                </a:solidFill>
                <a:latin typeface="Calibri (Textkörper)"/>
              </a:rPr>
              <a:t>-19</a:t>
            </a:r>
            <a:endParaRPr lang="en-US" sz="1600" dirty="0">
              <a:solidFill>
                <a:schemeClr val="tx1"/>
              </a:solidFill>
              <a:latin typeface="Calibri (Textkörper)"/>
            </a:endParaRPr>
          </a:p>
          <a:p>
            <a:r>
              <a:rPr lang="en-US" sz="1600" dirty="0">
                <a:solidFill>
                  <a:schemeClr val="tx1"/>
                </a:solidFill>
                <a:latin typeface="Calibri (Textkörper)"/>
              </a:rPr>
              <a:t>Brewer </a:t>
            </a:r>
            <a:r>
              <a:rPr lang="en-US" sz="1600" i="1" dirty="0">
                <a:solidFill>
                  <a:schemeClr val="tx1"/>
                </a:solidFill>
                <a:latin typeface="Calibri (Textkörper)"/>
              </a:rPr>
              <a:t>et al.</a:t>
            </a:r>
            <a:r>
              <a:rPr lang="en-US" sz="1600" dirty="0">
                <a:solidFill>
                  <a:schemeClr val="tx1"/>
                </a:solidFill>
                <a:latin typeface="Calibri (Textkörper)"/>
              </a:rPr>
              <a:t>, Phys. Rev. Lett. </a:t>
            </a:r>
            <a:r>
              <a:rPr lang="en-US" sz="1600" b="1" dirty="0">
                <a:solidFill>
                  <a:schemeClr val="tx1"/>
                </a:solidFill>
                <a:latin typeface="Calibri (Textkörper)"/>
              </a:rPr>
              <a:t>123</a:t>
            </a:r>
            <a:r>
              <a:rPr lang="en-US" sz="1600" dirty="0">
                <a:solidFill>
                  <a:schemeClr val="tx1"/>
                </a:solidFill>
                <a:latin typeface="Calibri (Textkörper)"/>
              </a:rPr>
              <a:t>, 033201 (2019)</a:t>
            </a: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D144D5C4-CF74-4025-BABB-7C430A97C808}"/>
              </a:ext>
            </a:extLst>
          </p:cNvPr>
          <p:cNvSpPr/>
          <p:nvPr/>
        </p:nvSpPr>
        <p:spPr>
          <a:xfrm>
            <a:off x="7047012" y="4974381"/>
            <a:ext cx="144016" cy="144016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h="0"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(Textkörper)"/>
              <a:cs typeface="Arial" panose="020B0604020202020204" pitchFamily="34" charset="0"/>
            </a:endParaRPr>
          </a:p>
        </p:txBody>
      </p:sp>
      <p:sp>
        <p:nvSpPr>
          <p:cNvPr id="21" name="Pfeil: nach rechts 20">
            <a:extLst>
              <a:ext uri="{FF2B5EF4-FFF2-40B4-BE49-F238E27FC236}">
                <a16:creationId xmlns:a16="http://schemas.microsoft.com/office/drawing/2014/main" id="{A587CAA6-7F2E-4471-A7A9-EF72FE274B17}"/>
              </a:ext>
            </a:extLst>
          </p:cNvPr>
          <p:cNvSpPr/>
          <p:nvPr/>
        </p:nvSpPr>
        <p:spPr>
          <a:xfrm rot="18644932">
            <a:off x="6051663" y="5449811"/>
            <a:ext cx="1205256" cy="305919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h="0"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(Textkörper)"/>
              <a:cs typeface="Arial" panose="020B0604020202020204" pitchFamily="34" charset="0"/>
            </a:endParaRP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D055EBAA-37B4-48FD-9DD0-129492FF3DDF}"/>
              </a:ext>
            </a:extLst>
          </p:cNvPr>
          <p:cNvSpPr txBox="1"/>
          <p:nvPr/>
        </p:nvSpPr>
        <p:spPr>
          <a:xfrm>
            <a:off x="7577648" y="5971198"/>
            <a:ext cx="62845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effectLst/>
                <a:latin typeface="Calibri (Textkörper)"/>
              </a:rPr>
              <a:t>Kozlov</a:t>
            </a:r>
            <a:r>
              <a:rPr lang="en-US" sz="1800" dirty="0">
                <a:solidFill>
                  <a:schemeClr val="tx1"/>
                </a:solidFill>
                <a:latin typeface="Calibri (Textkörper)"/>
              </a:rPr>
              <a:t> </a:t>
            </a:r>
            <a:r>
              <a:rPr lang="en-US" sz="1800" i="1" dirty="0">
                <a:solidFill>
                  <a:schemeClr val="tx1"/>
                </a:solidFill>
                <a:latin typeface="Calibri (Textkörper)"/>
              </a:rPr>
              <a:t>et al.</a:t>
            </a:r>
            <a:r>
              <a:rPr lang="en-US" sz="1800" dirty="0">
                <a:solidFill>
                  <a:schemeClr val="tx1"/>
                </a:solidFill>
                <a:latin typeface="Calibri (Textkörper)"/>
              </a:rPr>
              <a:t>, Rev. Mod. Phys </a:t>
            </a:r>
            <a:r>
              <a:rPr lang="en-US" sz="1800" b="1" dirty="0">
                <a:solidFill>
                  <a:schemeClr val="tx1"/>
                </a:solidFill>
                <a:latin typeface="Calibri (Textkörper)"/>
              </a:rPr>
              <a:t>90</a:t>
            </a:r>
            <a:r>
              <a:rPr lang="en-US" sz="1800" dirty="0">
                <a:solidFill>
                  <a:schemeClr val="tx1"/>
                </a:solidFill>
                <a:latin typeface="Calibri (Textkörper)"/>
              </a:rPr>
              <a:t>, 045005 (2018)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elle 5">
                <a:extLst>
                  <a:ext uri="{FF2B5EF4-FFF2-40B4-BE49-F238E27FC236}">
                    <a16:creationId xmlns:a16="http://schemas.microsoft.com/office/drawing/2014/main" id="{63C9C5EF-1C00-499C-A060-9C691743014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613958608"/>
                  </p:ext>
                </p:extLst>
              </p:nvPr>
            </p:nvGraphicFramePr>
            <p:xfrm>
              <a:off x="8031525" y="3110977"/>
              <a:ext cx="3276366" cy="167800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2469788">
                      <a:extLst>
                        <a:ext uri="{9D8B030D-6E8A-4147-A177-3AD203B41FA5}">
                          <a16:colId xmlns:a16="http://schemas.microsoft.com/office/drawing/2014/main" val="2012866568"/>
                        </a:ext>
                      </a:extLst>
                    </a:gridCol>
                    <a:gridCol w="806578">
                      <a:extLst>
                        <a:ext uri="{9D8B030D-6E8A-4147-A177-3AD203B41FA5}">
                          <a16:colId xmlns:a16="http://schemas.microsoft.com/office/drawing/2014/main" val="348808521"/>
                        </a:ext>
                      </a:extLst>
                    </a:gridCol>
                  </a:tblGrid>
                  <a:tr h="335600">
                    <a:tc>
                      <a:txBody>
                        <a:bodyPr/>
                        <a:lstStyle/>
                        <a:p>
                          <a:r>
                            <a:rPr lang="de-DE" sz="1600" dirty="0"/>
                            <a:t>Linear Stark shift</a:t>
                          </a:r>
                          <a:endParaRPr lang="en-US" sz="1600" dirty="0"/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  <m:t>𝑍</m:t>
                                    </m:r>
                                  </m:e>
                                  <m:sup>
                                    <m: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  <m:t>−1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95351758"/>
                      </a:ext>
                    </a:extLst>
                  </a:tr>
                  <a:tr h="335600">
                    <a:tc>
                      <a:txBody>
                        <a:bodyPr/>
                        <a:lstStyle/>
                        <a:p>
                          <a:r>
                            <a:rPr lang="de-DE" sz="1600" dirty="0"/>
                            <a:t>Second </a:t>
                          </a:r>
                          <a:r>
                            <a:rPr lang="de-DE" sz="1600" dirty="0" err="1"/>
                            <a:t>order</a:t>
                          </a:r>
                          <a:r>
                            <a:rPr lang="de-DE" sz="1600" dirty="0"/>
                            <a:t> Stark shift</a:t>
                          </a:r>
                          <a:endParaRPr lang="en-US" sz="1600" dirty="0"/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  <m:t>𝑍</m:t>
                                    </m:r>
                                  </m:e>
                                  <m:sup>
                                    <m: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  <m:t>−4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09690324"/>
                      </a:ext>
                    </a:extLst>
                  </a:tr>
                  <a:tr h="335600">
                    <a:tc>
                      <a:txBody>
                        <a:bodyPr/>
                        <a:lstStyle/>
                        <a:p>
                          <a:r>
                            <a:rPr lang="de-DE" sz="1600" dirty="0"/>
                            <a:t>Linear Zeeman shift</a:t>
                          </a:r>
                          <a:endParaRPr lang="en-US" sz="1600" dirty="0"/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  <m:t>𝑍</m:t>
                                    </m:r>
                                  </m:e>
                                  <m:sup>
                                    <m: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548696679"/>
                      </a:ext>
                    </a:extLst>
                  </a:tr>
                  <a:tr h="335600">
                    <a:tc>
                      <a:txBody>
                        <a:bodyPr/>
                        <a:lstStyle/>
                        <a:p>
                          <a:r>
                            <a:rPr lang="de-DE" sz="1600" dirty="0"/>
                            <a:t>Second </a:t>
                          </a:r>
                          <a:r>
                            <a:rPr lang="de-DE" sz="1600" dirty="0" err="1"/>
                            <a:t>order</a:t>
                          </a:r>
                          <a:r>
                            <a:rPr lang="de-DE" sz="1600" dirty="0"/>
                            <a:t> Zeeman shift</a:t>
                          </a:r>
                          <a:endParaRPr lang="en-US" sz="1600" dirty="0"/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  <m:t>𝑍</m:t>
                                    </m:r>
                                  </m:e>
                                  <m:sup>
                                    <m: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  <m:t>−3…−4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32215580"/>
                      </a:ext>
                    </a:extLst>
                  </a:tr>
                  <a:tr h="335600">
                    <a:tc>
                      <a:txBody>
                        <a:bodyPr/>
                        <a:lstStyle/>
                        <a:p>
                          <a:r>
                            <a:rPr lang="de-DE" sz="1600" dirty="0"/>
                            <a:t>Electric </a:t>
                          </a:r>
                          <a:r>
                            <a:rPr lang="de-DE" sz="1600" dirty="0" err="1"/>
                            <a:t>quadrupole</a:t>
                          </a:r>
                          <a:r>
                            <a:rPr lang="de-DE" sz="1600" dirty="0"/>
                            <a:t> shift</a:t>
                          </a:r>
                          <a:endParaRPr lang="en-US" sz="1600" dirty="0"/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  <m:t>𝑍</m:t>
                                    </m:r>
                                  </m:e>
                                  <m:sup>
                                    <m:r>
                                      <a:rPr lang="de-DE" sz="1600" b="0" i="1" smtClean="0">
                                        <a:latin typeface="Cambria Math" panose="02040503050406030204" pitchFamily="18" charset="0"/>
                                      </a:rPr>
                                      <m:t>−2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32831813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elle 5">
                <a:extLst>
                  <a:ext uri="{FF2B5EF4-FFF2-40B4-BE49-F238E27FC236}">
                    <a16:creationId xmlns:a16="http://schemas.microsoft.com/office/drawing/2014/main" id="{63C9C5EF-1C00-499C-A060-9C691743014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613958608"/>
                  </p:ext>
                </p:extLst>
              </p:nvPr>
            </p:nvGraphicFramePr>
            <p:xfrm>
              <a:off x="8031525" y="3110977"/>
              <a:ext cx="3276366" cy="167800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2469788">
                      <a:extLst>
                        <a:ext uri="{9D8B030D-6E8A-4147-A177-3AD203B41FA5}">
                          <a16:colId xmlns:a16="http://schemas.microsoft.com/office/drawing/2014/main" val="2012866568"/>
                        </a:ext>
                      </a:extLst>
                    </a:gridCol>
                    <a:gridCol w="806578">
                      <a:extLst>
                        <a:ext uri="{9D8B030D-6E8A-4147-A177-3AD203B41FA5}">
                          <a16:colId xmlns:a16="http://schemas.microsoft.com/office/drawing/2014/main" val="348808521"/>
                        </a:ext>
                      </a:extLst>
                    </a:gridCol>
                  </a:tblGrid>
                  <a:tr h="335600">
                    <a:tc>
                      <a:txBody>
                        <a:bodyPr/>
                        <a:lstStyle/>
                        <a:p>
                          <a:r>
                            <a:rPr lang="de-DE" sz="1600" dirty="0"/>
                            <a:t>Linear Stark shift</a:t>
                          </a:r>
                          <a:endParaRPr lang="en-US" sz="1600" dirty="0"/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6"/>
                          <a:stretch>
                            <a:fillRect l="-307576" t="-5455" r="-1515" b="-42545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95351758"/>
                      </a:ext>
                    </a:extLst>
                  </a:tr>
                  <a:tr h="335600">
                    <a:tc>
                      <a:txBody>
                        <a:bodyPr/>
                        <a:lstStyle/>
                        <a:p>
                          <a:r>
                            <a:rPr lang="de-DE" sz="1600" dirty="0"/>
                            <a:t>Second </a:t>
                          </a:r>
                          <a:r>
                            <a:rPr lang="de-DE" sz="1600" dirty="0" err="1"/>
                            <a:t>order</a:t>
                          </a:r>
                          <a:r>
                            <a:rPr lang="de-DE" sz="1600" dirty="0"/>
                            <a:t> Stark shift</a:t>
                          </a:r>
                          <a:endParaRPr lang="en-US" sz="1600" dirty="0"/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6"/>
                          <a:stretch>
                            <a:fillRect l="-307576" t="-105455" r="-1515" b="-32545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09690324"/>
                      </a:ext>
                    </a:extLst>
                  </a:tr>
                  <a:tr h="335600">
                    <a:tc>
                      <a:txBody>
                        <a:bodyPr/>
                        <a:lstStyle/>
                        <a:p>
                          <a:r>
                            <a:rPr lang="de-DE" sz="1600" dirty="0"/>
                            <a:t>Linear Zeeman shift</a:t>
                          </a:r>
                          <a:endParaRPr lang="en-US" sz="1600" dirty="0"/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6"/>
                          <a:stretch>
                            <a:fillRect l="-307576" t="-201786" r="-1515" b="-21964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548696679"/>
                      </a:ext>
                    </a:extLst>
                  </a:tr>
                  <a:tr h="335600">
                    <a:tc>
                      <a:txBody>
                        <a:bodyPr/>
                        <a:lstStyle/>
                        <a:p>
                          <a:r>
                            <a:rPr lang="de-DE" sz="1600" dirty="0"/>
                            <a:t>Second </a:t>
                          </a:r>
                          <a:r>
                            <a:rPr lang="de-DE" sz="1600" dirty="0" err="1"/>
                            <a:t>order</a:t>
                          </a:r>
                          <a:r>
                            <a:rPr lang="de-DE" sz="1600" dirty="0"/>
                            <a:t> Zeeman shift</a:t>
                          </a:r>
                          <a:endParaRPr lang="en-US" sz="1600" dirty="0"/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6"/>
                          <a:stretch>
                            <a:fillRect l="-307576" t="-307273" r="-1515" b="-12363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32215580"/>
                      </a:ext>
                    </a:extLst>
                  </a:tr>
                  <a:tr h="335600">
                    <a:tc>
                      <a:txBody>
                        <a:bodyPr/>
                        <a:lstStyle/>
                        <a:p>
                          <a:r>
                            <a:rPr lang="de-DE" sz="1600" dirty="0"/>
                            <a:t>Electric </a:t>
                          </a:r>
                          <a:r>
                            <a:rPr lang="de-DE" sz="1600" dirty="0" err="1"/>
                            <a:t>quadrupole</a:t>
                          </a:r>
                          <a:r>
                            <a:rPr lang="de-DE" sz="1600" dirty="0"/>
                            <a:t> shift</a:t>
                          </a:r>
                          <a:endParaRPr lang="en-US" sz="1600" dirty="0"/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6"/>
                          <a:stretch>
                            <a:fillRect l="-307576" t="-407273" r="-1515" b="-2363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328318139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31720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9" grpId="0"/>
      <p:bldP spid="20" grpId="0" animBg="1"/>
      <p:bldP spid="21" grpId="0" animBg="1"/>
      <p:bldP spid="2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F8F5691-B5BC-42FC-AA71-B474D9C59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Calibri Light (Überschriften)"/>
              </a:rPr>
              <a:t>Fundamental </a:t>
            </a:r>
            <a:r>
              <a:rPr lang="de-DE" dirty="0" err="1">
                <a:latin typeface="Calibri Light (Überschriften)"/>
              </a:rPr>
              <a:t>physics</a:t>
            </a:r>
            <a:r>
              <a:rPr lang="de-DE" dirty="0">
                <a:latin typeface="Calibri Light (Überschriften)"/>
              </a:rPr>
              <a:t> </a:t>
            </a:r>
            <a:r>
              <a:rPr lang="de-DE" dirty="0" err="1">
                <a:latin typeface="Calibri Light (Überschriften)"/>
              </a:rPr>
              <a:t>with</a:t>
            </a:r>
            <a:r>
              <a:rPr lang="de-DE" dirty="0">
                <a:latin typeface="Calibri Light (Überschriften)"/>
              </a:rPr>
              <a:t> HCI</a:t>
            </a:r>
            <a:endParaRPr lang="en-US" dirty="0">
              <a:latin typeface="Calibri Light (Überschriften)"/>
            </a:endParaRPr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8F9A0215-7A91-4B6E-9C1C-AF4565D18F10}"/>
              </a:ext>
            </a:extLst>
          </p:cNvPr>
          <p:cNvGrpSpPr>
            <a:grpSpLocks noChangeAspect="1"/>
          </p:cNvGrpSpPr>
          <p:nvPr/>
        </p:nvGrpSpPr>
        <p:grpSpPr>
          <a:xfrm>
            <a:off x="2102273" y="536456"/>
            <a:ext cx="2943305" cy="2560811"/>
            <a:chOff x="4877893" y="3888848"/>
            <a:chExt cx="2512687" cy="2186153"/>
          </a:xfrm>
        </p:grpSpPr>
        <p:pic>
          <p:nvPicPr>
            <p:cNvPr id="6" name="Grafik 2">
              <a:extLst>
                <a:ext uri="{FF2B5EF4-FFF2-40B4-BE49-F238E27FC236}">
                  <a16:creationId xmlns:a16="http://schemas.microsoft.com/office/drawing/2014/main" id="{E26EEDC3-570E-4A1A-B2D2-9D18F078A7B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91160" y="4401108"/>
              <a:ext cx="1194950" cy="11949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7" name="Gerade Verbindung mit Pfeil 6">
              <a:extLst>
                <a:ext uri="{FF2B5EF4-FFF2-40B4-BE49-F238E27FC236}">
                  <a16:creationId xmlns:a16="http://schemas.microsoft.com/office/drawing/2014/main" id="{9C1BCD45-0CCD-4329-A9AD-182191D21E59}"/>
                </a:ext>
              </a:extLst>
            </p:cNvPr>
            <p:cNvCxnSpPr/>
            <p:nvPr/>
          </p:nvCxnSpPr>
          <p:spPr>
            <a:xfrm flipV="1">
              <a:off x="5304703" y="4149080"/>
              <a:ext cx="1391533" cy="1152128"/>
            </a:xfrm>
            <a:prstGeom prst="straightConnector1">
              <a:avLst/>
            </a:prstGeom>
            <a:ln w="28575">
              <a:solidFill>
                <a:srgbClr val="000000">
                  <a:alpha val="20000"/>
                </a:srgbClr>
              </a:solidFill>
              <a:tailEnd type="triangle"/>
            </a:ln>
            <a:effectLst>
              <a:outerShdw blurRad="38100" dist="254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Gerade Verbindung mit Pfeil 7">
              <a:extLst>
                <a:ext uri="{FF2B5EF4-FFF2-40B4-BE49-F238E27FC236}">
                  <a16:creationId xmlns:a16="http://schemas.microsoft.com/office/drawing/2014/main" id="{E117C9FA-4354-4160-BA67-946958B7C691}"/>
                </a:ext>
              </a:extLst>
            </p:cNvPr>
            <p:cNvCxnSpPr/>
            <p:nvPr/>
          </p:nvCxnSpPr>
          <p:spPr>
            <a:xfrm flipV="1">
              <a:off x="5537932" y="4422519"/>
              <a:ext cx="1391533" cy="1152128"/>
            </a:xfrm>
            <a:prstGeom prst="straightConnector1">
              <a:avLst/>
            </a:prstGeom>
            <a:ln w="28575">
              <a:solidFill>
                <a:srgbClr val="000000">
                  <a:alpha val="20000"/>
                </a:srgbClr>
              </a:solidFill>
              <a:tailEnd type="triangle"/>
            </a:ln>
            <a:effectLst>
              <a:outerShdw blurRad="38100" dist="254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Gerade Verbindung mit Pfeil 8">
              <a:extLst>
                <a:ext uri="{FF2B5EF4-FFF2-40B4-BE49-F238E27FC236}">
                  <a16:creationId xmlns:a16="http://schemas.microsoft.com/office/drawing/2014/main" id="{1DF48785-F2DC-49AB-AEBA-34FBB859C3F8}"/>
                </a:ext>
              </a:extLst>
            </p:cNvPr>
            <p:cNvCxnSpPr/>
            <p:nvPr/>
          </p:nvCxnSpPr>
          <p:spPr>
            <a:xfrm flipV="1">
              <a:off x="5761797" y="4673961"/>
              <a:ext cx="1391533" cy="1152128"/>
            </a:xfrm>
            <a:prstGeom prst="straightConnector1">
              <a:avLst/>
            </a:prstGeom>
            <a:ln w="28575">
              <a:solidFill>
                <a:srgbClr val="000000">
                  <a:alpha val="20000"/>
                </a:srgbClr>
              </a:solidFill>
              <a:tailEnd type="triangle"/>
            </a:ln>
            <a:effectLst>
              <a:outerShdw blurRad="38100" dist="254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Gerade Verbindung mit Pfeil 9">
              <a:extLst>
                <a:ext uri="{FF2B5EF4-FFF2-40B4-BE49-F238E27FC236}">
                  <a16:creationId xmlns:a16="http://schemas.microsoft.com/office/drawing/2014/main" id="{9CE6DF54-421D-439D-9160-274B13709966}"/>
                </a:ext>
              </a:extLst>
            </p:cNvPr>
            <p:cNvCxnSpPr/>
            <p:nvPr/>
          </p:nvCxnSpPr>
          <p:spPr>
            <a:xfrm flipV="1">
              <a:off x="5999047" y="4922873"/>
              <a:ext cx="1391533" cy="1152128"/>
            </a:xfrm>
            <a:prstGeom prst="straightConnector1">
              <a:avLst/>
            </a:prstGeom>
            <a:ln w="28575">
              <a:solidFill>
                <a:srgbClr val="000000">
                  <a:alpha val="20000"/>
                </a:srgbClr>
              </a:solidFill>
              <a:tailEnd type="triangle"/>
            </a:ln>
            <a:effectLst>
              <a:outerShdw blurRad="38100" dist="254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Gerade Verbindung mit Pfeil 10">
              <a:extLst>
                <a:ext uri="{FF2B5EF4-FFF2-40B4-BE49-F238E27FC236}">
                  <a16:creationId xmlns:a16="http://schemas.microsoft.com/office/drawing/2014/main" id="{068CDCE1-6E65-4304-A622-85182F902559}"/>
                </a:ext>
              </a:extLst>
            </p:cNvPr>
            <p:cNvCxnSpPr/>
            <p:nvPr/>
          </p:nvCxnSpPr>
          <p:spPr>
            <a:xfrm flipV="1">
              <a:off x="5043606" y="3888848"/>
              <a:ext cx="1391533" cy="1152128"/>
            </a:xfrm>
            <a:prstGeom prst="straightConnector1">
              <a:avLst/>
            </a:prstGeom>
            <a:ln w="28575">
              <a:solidFill>
                <a:srgbClr val="000000">
                  <a:alpha val="20000"/>
                </a:srgbClr>
              </a:solidFill>
              <a:tailEnd type="triangle"/>
            </a:ln>
            <a:effectLst>
              <a:outerShdw blurRad="38100" dist="254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feld 11">
                  <a:extLst>
                    <a:ext uri="{FF2B5EF4-FFF2-40B4-BE49-F238E27FC236}">
                      <a16:creationId xmlns:a16="http://schemas.microsoft.com/office/drawing/2014/main" id="{EB3FBDFC-1A7C-403B-B21B-A6BF74545CD6}"/>
                    </a:ext>
                  </a:extLst>
                </p:cNvPr>
                <p:cNvSpPr txBox="1"/>
                <p:nvPr/>
              </p:nvSpPr>
              <p:spPr>
                <a:xfrm>
                  <a:off x="4877893" y="3978232"/>
                  <a:ext cx="700811" cy="341572"/>
                </a:xfrm>
                <a:prstGeom prst="rect">
                  <a:avLst/>
                </a:prstGeom>
                <a:noFill/>
                <a:effectLst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</m:oMath>
                    </m:oMathPara>
                  </a14:m>
                  <a:endParaRPr lang="en-US" dirty="0">
                    <a:solidFill>
                      <a:schemeClr val="tx1"/>
                    </a:solidFill>
                    <a:latin typeface="Calibri (Textkörper)"/>
                  </a:endParaRPr>
                </a:p>
              </p:txBody>
            </p:sp>
          </mc:Choice>
          <mc:Fallback xmlns="">
            <p:sp>
              <p:nvSpPr>
                <p:cNvPr id="12" name="Textfeld 11">
                  <a:extLst>
                    <a:ext uri="{FF2B5EF4-FFF2-40B4-BE49-F238E27FC236}">
                      <a16:creationId xmlns:a16="http://schemas.microsoft.com/office/drawing/2014/main" id="{EB3FBDFC-1A7C-403B-B21B-A6BF74545CD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77893" y="3978232"/>
                  <a:ext cx="700811" cy="341572"/>
                </a:xfrm>
                <a:prstGeom prst="rect">
                  <a:avLst/>
                </a:prstGeom>
                <a:blipFill>
                  <a:blip r:embed="rId3"/>
                  <a:stretch>
                    <a:fillRect b="-13636"/>
                  </a:stretch>
                </a:blipFill>
                <a:effectLst/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3" name="Line 7">
            <a:extLst>
              <a:ext uri="{FF2B5EF4-FFF2-40B4-BE49-F238E27FC236}">
                <a16:creationId xmlns:a16="http://schemas.microsoft.com/office/drawing/2014/main" id="{30A8ABE6-61FD-484F-9598-090B94AD01D7}"/>
              </a:ext>
            </a:extLst>
          </p:cNvPr>
          <p:cNvSpPr>
            <a:spLocks noChangeShapeType="1"/>
          </p:cNvSpPr>
          <p:nvPr/>
        </p:nvSpPr>
        <p:spPr bwMode="auto">
          <a:xfrm>
            <a:off x="2104177" y="3433344"/>
            <a:ext cx="1289393" cy="2253"/>
          </a:xfrm>
          <a:prstGeom prst="line">
            <a:avLst/>
          </a:prstGeom>
          <a:noFill/>
          <a:ln w="28575">
            <a:solidFill>
              <a:schemeClr val="bg1"/>
            </a:solidFill>
            <a:prstDash val="sysDot"/>
            <a:round/>
            <a:headEnd/>
            <a:tailEnd/>
          </a:ln>
          <a:effectLst/>
        </p:spPr>
        <p:txBody>
          <a:bodyPr wrap="square">
            <a:spAutoFit/>
          </a:bodyPr>
          <a:lstStyle/>
          <a:p>
            <a:endParaRPr lang="de-DE">
              <a:solidFill>
                <a:schemeClr val="tx1"/>
              </a:solidFill>
              <a:latin typeface="Calibri (Textkörper)"/>
            </a:endParaRPr>
          </a:p>
        </p:txBody>
      </p:sp>
      <p:sp>
        <p:nvSpPr>
          <p:cNvPr id="14" name="Line 8">
            <a:extLst>
              <a:ext uri="{FF2B5EF4-FFF2-40B4-BE49-F238E27FC236}">
                <a16:creationId xmlns:a16="http://schemas.microsoft.com/office/drawing/2014/main" id="{48DADE9D-AB2D-4E93-9BE7-A4237539D58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323127" y="5145745"/>
            <a:ext cx="4772873" cy="1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square">
            <a:spAutoFit/>
          </a:bodyPr>
          <a:lstStyle/>
          <a:p>
            <a:endParaRPr lang="de-DE">
              <a:solidFill>
                <a:schemeClr val="tx1"/>
              </a:solidFill>
              <a:latin typeface="Calibri (Textkörper)"/>
            </a:endParaRPr>
          </a:p>
        </p:txBody>
      </p:sp>
      <p:sp>
        <p:nvSpPr>
          <p:cNvPr id="15" name="Oval 10">
            <a:extLst>
              <a:ext uri="{FF2B5EF4-FFF2-40B4-BE49-F238E27FC236}">
                <a16:creationId xmlns:a16="http://schemas.microsoft.com/office/drawing/2014/main" id="{6C551B91-BF45-4D2D-B694-32C4A7CDED27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2987765" y="5030897"/>
            <a:ext cx="200252" cy="229696"/>
          </a:xfrm>
          <a:prstGeom prst="ellipse">
            <a:avLst/>
          </a:prstGeom>
          <a:solidFill>
            <a:schemeClr val="tx1"/>
          </a:solidFill>
          <a:ln w="9525" algn="ctr">
            <a:noFill/>
            <a:round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endParaRPr lang="de-DE" dirty="0">
              <a:solidFill>
                <a:schemeClr val="tx1"/>
              </a:solidFill>
              <a:latin typeface="Calibri (Textkörper)"/>
            </a:endParaRPr>
          </a:p>
        </p:txBody>
      </p:sp>
      <p:sp>
        <p:nvSpPr>
          <p:cNvPr id="16" name="Line 12">
            <a:extLst>
              <a:ext uri="{FF2B5EF4-FFF2-40B4-BE49-F238E27FC236}">
                <a16:creationId xmlns:a16="http://schemas.microsoft.com/office/drawing/2014/main" id="{55C1E2D0-03B1-4C97-BFBB-A11464E2644F}"/>
              </a:ext>
            </a:extLst>
          </p:cNvPr>
          <p:cNvSpPr>
            <a:spLocks noChangeShapeType="1"/>
          </p:cNvSpPr>
          <p:nvPr/>
        </p:nvSpPr>
        <p:spPr bwMode="auto">
          <a:xfrm>
            <a:off x="2127037" y="4557294"/>
            <a:ext cx="1289393" cy="2253"/>
          </a:xfrm>
          <a:prstGeom prst="line">
            <a:avLst/>
          </a:prstGeom>
          <a:noFill/>
          <a:ln w="28575">
            <a:solidFill>
              <a:schemeClr val="bg1"/>
            </a:solidFill>
            <a:prstDash val="sysDot"/>
            <a:round/>
            <a:headEnd/>
            <a:tailEnd/>
          </a:ln>
          <a:effectLst/>
        </p:spPr>
        <p:txBody>
          <a:bodyPr wrap="square">
            <a:spAutoFit/>
          </a:bodyPr>
          <a:lstStyle/>
          <a:p>
            <a:endParaRPr lang="de-DE">
              <a:solidFill>
                <a:schemeClr val="tx1"/>
              </a:solidFill>
              <a:latin typeface="Calibri (Textkörper)"/>
            </a:endParaRPr>
          </a:p>
        </p:txBody>
      </p:sp>
      <p:grpSp>
        <p:nvGrpSpPr>
          <p:cNvPr id="17" name="Group 14">
            <a:extLst>
              <a:ext uri="{FF2B5EF4-FFF2-40B4-BE49-F238E27FC236}">
                <a16:creationId xmlns:a16="http://schemas.microsoft.com/office/drawing/2014/main" id="{D10279CE-AD05-4FAC-96F0-BA23DC60ED67}"/>
              </a:ext>
            </a:extLst>
          </p:cNvPr>
          <p:cNvGrpSpPr>
            <a:grpSpLocks/>
          </p:cNvGrpSpPr>
          <p:nvPr/>
        </p:nvGrpSpPr>
        <p:grpSpPr bwMode="auto">
          <a:xfrm>
            <a:off x="2102273" y="3225528"/>
            <a:ext cx="1294137" cy="1330210"/>
            <a:chOff x="2382" y="2250"/>
            <a:chExt cx="927" cy="590"/>
          </a:xfrm>
        </p:grpSpPr>
        <p:sp>
          <p:nvSpPr>
            <p:cNvPr id="18" name="Line 15">
              <a:extLst>
                <a:ext uri="{FF2B5EF4-FFF2-40B4-BE49-F238E27FC236}">
                  <a16:creationId xmlns:a16="http://schemas.microsoft.com/office/drawing/2014/main" id="{D5752A7F-A0E3-4678-B002-63D70DDFDB5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382" y="2250"/>
              <a:ext cx="927" cy="1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de-DE" dirty="0">
                <a:solidFill>
                  <a:schemeClr val="tx1"/>
                </a:solidFill>
                <a:latin typeface="Calibri (Textkörper)"/>
              </a:endParaRPr>
            </a:p>
          </p:txBody>
        </p:sp>
        <p:sp>
          <p:nvSpPr>
            <p:cNvPr id="19" name="Line 16">
              <a:extLst>
                <a:ext uri="{FF2B5EF4-FFF2-40B4-BE49-F238E27FC236}">
                  <a16:creationId xmlns:a16="http://schemas.microsoft.com/office/drawing/2014/main" id="{2A2CEEED-34E3-4FF5-848B-1ED843A8D76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861" y="2251"/>
              <a:ext cx="0" cy="589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>
              <a:spAutoFit/>
            </a:bodyPr>
            <a:lstStyle/>
            <a:p>
              <a:endParaRPr lang="de-DE">
                <a:solidFill>
                  <a:schemeClr val="tx1"/>
                </a:solidFill>
                <a:latin typeface="Calibri (Textkörper)"/>
              </a:endParaRPr>
            </a:p>
          </p:txBody>
        </p:sp>
      </p:grpSp>
      <p:grpSp>
        <p:nvGrpSpPr>
          <p:cNvPr id="20" name="Group 17">
            <a:extLst>
              <a:ext uri="{FF2B5EF4-FFF2-40B4-BE49-F238E27FC236}">
                <a16:creationId xmlns:a16="http://schemas.microsoft.com/office/drawing/2014/main" id="{BC2A872B-FE42-4C30-AB07-4189FE30E48D}"/>
              </a:ext>
            </a:extLst>
          </p:cNvPr>
          <p:cNvGrpSpPr>
            <a:grpSpLocks/>
          </p:cNvGrpSpPr>
          <p:nvPr/>
        </p:nvGrpSpPr>
        <p:grpSpPr bwMode="auto">
          <a:xfrm>
            <a:off x="2102274" y="3328889"/>
            <a:ext cx="1327954" cy="1228754"/>
            <a:chOff x="2382" y="2296"/>
            <a:chExt cx="952" cy="545"/>
          </a:xfrm>
        </p:grpSpPr>
        <p:sp>
          <p:nvSpPr>
            <p:cNvPr id="21" name="Line 18">
              <a:extLst>
                <a:ext uri="{FF2B5EF4-FFF2-40B4-BE49-F238E27FC236}">
                  <a16:creationId xmlns:a16="http://schemas.microsoft.com/office/drawing/2014/main" id="{DA52B37A-FAED-4006-AD69-F99A59A5D63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82" y="2840"/>
              <a:ext cx="952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de-DE" dirty="0">
                <a:solidFill>
                  <a:schemeClr val="tx1"/>
                </a:solidFill>
                <a:latin typeface="Calibri (Textkörper)"/>
              </a:endParaRPr>
            </a:p>
          </p:txBody>
        </p:sp>
        <p:sp>
          <p:nvSpPr>
            <p:cNvPr id="22" name="Line 19">
              <a:extLst>
                <a:ext uri="{FF2B5EF4-FFF2-40B4-BE49-F238E27FC236}">
                  <a16:creationId xmlns:a16="http://schemas.microsoft.com/office/drawing/2014/main" id="{B392DE2E-35F8-4A73-A29B-8388436D6F5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63" y="2296"/>
              <a:ext cx="0" cy="54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de-DE">
                <a:solidFill>
                  <a:schemeClr val="tx1"/>
                </a:solidFill>
                <a:latin typeface="Calibri (Textkörper)"/>
              </a:endParaRPr>
            </a:p>
          </p:txBody>
        </p:sp>
      </p:grpSp>
      <p:sp>
        <p:nvSpPr>
          <p:cNvPr id="23" name="Line 22">
            <a:extLst>
              <a:ext uri="{FF2B5EF4-FFF2-40B4-BE49-F238E27FC236}">
                <a16:creationId xmlns:a16="http://schemas.microsoft.com/office/drawing/2014/main" id="{71AB0593-8343-446B-ABEA-71586F45B42A}"/>
              </a:ext>
            </a:extLst>
          </p:cNvPr>
          <p:cNvSpPr>
            <a:spLocks noChangeShapeType="1"/>
          </p:cNvSpPr>
          <p:nvPr/>
        </p:nvSpPr>
        <p:spPr bwMode="auto">
          <a:xfrm>
            <a:off x="3830107" y="3259639"/>
            <a:ext cx="1167831" cy="4509"/>
          </a:xfrm>
          <a:prstGeom prst="line">
            <a:avLst/>
          </a:prstGeom>
          <a:noFill/>
          <a:ln w="28575">
            <a:solidFill>
              <a:schemeClr val="bg1"/>
            </a:solidFill>
            <a:prstDash val="sysDot"/>
            <a:round/>
            <a:headEnd/>
            <a:tailEnd/>
          </a:ln>
          <a:effectLst/>
        </p:spPr>
        <p:txBody>
          <a:bodyPr wrap="square">
            <a:spAutoFit/>
          </a:bodyPr>
          <a:lstStyle/>
          <a:p>
            <a:endParaRPr lang="de-DE">
              <a:solidFill>
                <a:schemeClr val="tx1"/>
              </a:solidFill>
              <a:latin typeface="Calibri (Textkörper)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B6BC14A-92C0-477C-AFC0-8A417FF8123B}"/>
              </a:ext>
            </a:extLst>
          </p:cNvPr>
          <p:cNvGrpSpPr>
            <a:grpSpLocks/>
          </p:cNvGrpSpPr>
          <p:nvPr/>
        </p:nvGrpSpPr>
        <p:grpSpPr bwMode="auto">
          <a:xfrm>
            <a:off x="3830107" y="3054078"/>
            <a:ext cx="1170135" cy="1330210"/>
            <a:chOff x="4468" y="2432"/>
            <a:chExt cx="519" cy="590"/>
          </a:xfrm>
        </p:grpSpPr>
        <p:sp>
          <p:nvSpPr>
            <p:cNvPr id="25" name="Line 24">
              <a:extLst>
                <a:ext uri="{FF2B5EF4-FFF2-40B4-BE49-F238E27FC236}">
                  <a16:creationId xmlns:a16="http://schemas.microsoft.com/office/drawing/2014/main" id="{24C13C48-C95D-41BE-9539-03115AC8F87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468" y="2432"/>
              <a:ext cx="519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de-DE" dirty="0">
                <a:solidFill>
                  <a:schemeClr val="tx1"/>
                </a:solidFill>
                <a:latin typeface="Calibri (Textkörper)"/>
              </a:endParaRPr>
            </a:p>
          </p:txBody>
        </p:sp>
        <p:sp>
          <p:nvSpPr>
            <p:cNvPr id="26" name="Line 25">
              <a:extLst>
                <a:ext uri="{FF2B5EF4-FFF2-40B4-BE49-F238E27FC236}">
                  <a16:creationId xmlns:a16="http://schemas.microsoft.com/office/drawing/2014/main" id="{CBC87D13-5930-420E-95E9-F0E0B91B4D2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723" y="2433"/>
              <a:ext cx="0" cy="589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>
              <a:spAutoFit/>
            </a:bodyPr>
            <a:lstStyle/>
            <a:p>
              <a:endParaRPr lang="de-DE">
                <a:solidFill>
                  <a:schemeClr val="tx1"/>
                </a:solidFill>
                <a:latin typeface="Calibri (Textkörper)"/>
              </a:endParaRPr>
            </a:p>
          </p:txBody>
        </p:sp>
      </p:grpSp>
      <p:sp>
        <p:nvSpPr>
          <p:cNvPr id="27" name="Line 26">
            <a:extLst>
              <a:ext uri="{FF2B5EF4-FFF2-40B4-BE49-F238E27FC236}">
                <a16:creationId xmlns:a16="http://schemas.microsoft.com/office/drawing/2014/main" id="{4CB111B3-1D7F-4974-8943-51FC59B9C8FA}"/>
              </a:ext>
            </a:extLst>
          </p:cNvPr>
          <p:cNvSpPr>
            <a:spLocks noChangeShapeType="1"/>
          </p:cNvSpPr>
          <p:nvPr/>
        </p:nvSpPr>
        <p:spPr bwMode="auto">
          <a:xfrm>
            <a:off x="3830107" y="4556944"/>
            <a:ext cx="1194885" cy="4509"/>
          </a:xfrm>
          <a:prstGeom prst="line">
            <a:avLst/>
          </a:prstGeom>
          <a:noFill/>
          <a:ln w="28575">
            <a:solidFill>
              <a:schemeClr val="bg1"/>
            </a:solidFill>
            <a:prstDash val="sysDot"/>
            <a:round/>
            <a:headEnd/>
            <a:tailEnd/>
          </a:ln>
          <a:effectLst/>
        </p:spPr>
        <p:txBody>
          <a:bodyPr wrap="square">
            <a:spAutoFit/>
          </a:bodyPr>
          <a:lstStyle/>
          <a:p>
            <a:endParaRPr lang="de-DE">
              <a:solidFill>
                <a:schemeClr val="tx1"/>
              </a:solidFill>
              <a:latin typeface="Calibri (Textkörper)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B97E29A1-9363-46F4-B727-BC87F926FA41}"/>
              </a:ext>
            </a:extLst>
          </p:cNvPr>
          <p:cNvGrpSpPr>
            <a:grpSpLocks/>
          </p:cNvGrpSpPr>
          <p:nvPr/>
        </p:nvGrpSpPr>
        <p:grpSpPr bwMode="auto">
          <a:xfrm>
            <a:off x="3830107" y="3328889"/>
            <a:ext cx="1188171" cy="1228754"/>
            <a:chOff x="4468" y="2568"/>
            <a:chExt cx="527" cy="545"/>
          </a:xfrm>
        </p:grpSpPr>
        <p:sp>
          <p:nvSpPr>
            <p:cNvPr id="29" name="Line 28">
              <a:extLst>
                <a:ext uri="{FF2B5EF4-FFF2-40B4-BE49-F238E27FC236}">
                  <a16:creationId xmlns:a16="http://schemas.microsoft.com/office/drawing/2014/main" id="{FA4C3C49-7E92-4126-99A5-2CF5C63425E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68" y="3112"/>
              <a:ext cx="527" cy="1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de-DE" dirty="0">
                <a:solidFill>
                  <a:schemeClr val="tx1"/>
                </a:solidFill>
                <a:latin typeface="Calibri (Textkörper)"/>
              </a:endParaRPr>
            </a:p>
          </p:txBody>
        </p:sp>
        <p:sp>
          <p:nvSpPr>
            <p:cNvPr id="30" name="Line 29">
              <a:extLst>
                <a:ext uri="{FF2B5EF4-FFF2-40B4-BE49-F238E27FC236}">
                  <a16:creationId xmlns:a16="http://schemas.microsoft.com/office/drawing/2014/main" id="{8AB859BD-828E-4190-9C4A-3C94E0C3C65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23" y="2568"/>
              <a:ext cx="0" cy="54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de-DE">
                <a:solidFill>
                  <a:schemeClr val="tx1"/>
                </a:solidFill>
                <a:latin typeface="Calibri (Textkörper)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feld 30">
                <a:extLst>
                  <a:ext uri="{FF2B5EF4-FFF2-40B4-BE49-F238E27FC236}">
                    <a16:creationId xmlns:a16="http://schemas.microsoft.com/office/drawing/2014/main" id="{2F867665-6181-4C91-9589-D941A4D32B99}"/>
                  </a:ext>
                </a:extLst>
              </p:cNvPr>
              <p:cNvSpPr txBox="1"/>
              <p:nvPr/>
            </p:nvSpPr>
            <p:spPr>
              <a:xfrm>
                <a:off x="2613767" y="5716287"/>
                <a:ext cx="1973215" cy="859210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square" rtlCol="0">
                <a:spAutoFit/>
              </a:bodyPr>
              <a:lstStyle/>
              <a:p>
                <a:pPr defTabSz="914364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de-DE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de-DE" sz="24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de-DE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num>
                        <m:den>
                          <m:r>
                            <a:rPr lang="de-DE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den>
                      </m:f>
                      <m:r>
                        <a:rPr lang="de-DE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𝐾</m:t>
                      </m:r>
                      <m:f>
                        <m:fPr>
                          <m:ctrlPr>
                            <a:rPr lang="de-DE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de-DE" sz="24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de-DE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num>
                        <m:den>
                          <m:r>
                            <a:rPr lang="de-DE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den>
                      </m:f>
                    </m:oMath>
                  </m:oMathPara>
                </a14:m>
                <a:endParaRPr lang="en-GB" sz="2400" dirty="0" err="1">
                  <a:solidFill>
                    <a:schemeClr val="tx1"/>
                  </a:solidFill>
                  <a:latin typeface="Calibri (Textkörper)"/>
                </a:endParaRPr>
              </a:p>
            </p:txBody>
          </p:sp>
        </mc:Choice>
        <mc:Fallback xmlns="">
          <p:sp>
            <p:nvSpPr>
              <p:cNvPr id="31" name="Textfeld 30">
                <a:extLst>
                  <a:ext uri="{FF2B5EF4-FFF2-40B4-BE49-F238E27FC236}">
                    <a16:creationId xmlns:a16="http://schemas.microsoft.com/office/drawing/2014/main" id="{2F867665-6181-4C91-9589-D941A4D32B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13767" y="5716287"/>
                <a:ext cx="1973215" cy="85921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Textfeld 31">
            <a:extLst>
              <a:ext uri="{FF2B5EF4-FFF2-40B4-BE49-F238E27FC236}">
                <a16:creationId xmlns:a16="http://schemas.microsoft.com/office/drawing/2014/main" id="{7AD2D292-45EA-4603-B40B-C40DB5A482B9}"/>
              </a:ext>
            </a:extLst>
          </p:cNvPr>
          <p:cNvSpPr txBox="1"/>
          <p:nvPr/>
        </p:nvSpPr>
        <p:spPr>
          <a:xfrm>
            <a:off x="1146922" y="3685616"/>
            <a:ext cx="10209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Calibri (Textkörper)"/>
              </a:rPr>
              <a:t>Atom 1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8D16FFF8-13D9-448E-B03B-3FE11056A8A7}"/>
              </a:ext>
            </a:extLst>
          </p:cNvPr>
          <p:cNvSpPr txBox="1"/>
          <p:nvPr/>
        </p:nvSpPr>
        <p:spPr>
          <a:xfrm>
            <a:off x="4816897" y="3696617"/>
            <a:ext cx="10209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Calibri (Textkörper)"/>
              </a:rPr>
              <a:t>Atom 2</a:t>
            </a:r>
          </a:p>
        </p:txBody>
      </p:sp>
      <p:cxnSp>
        <p:nvCxnSpPr>
          <p:cNvPr id="34" name="Gerader Verbinder 33">
            <a:extLst>
              <a:ext uri="{FF2B5EF4-FFF2-40B4-BE49-F238E27FC236}">
                <a16:creationId xmlns:a16="http://schemas.microsoft.com/office/drawing/2014/main" id="{8365F1D0-0183-43B0-8C8D-080649A60E1B}"/>
              </a:ext>
            </a:extLst>
          </p:cNvPr>
          <p:cNvCxnSpPr>
            <a:cxnSpLocks/>
          </p:cNvCxnSpPr>
          <p:nvPr/>
        </p:nvCxnSpPr>
        <p:spPr>
          <a:xfrm flipH="1">
            <a:off x="3544248" y="4923147"/>
            <a:ext cx="1" cy="332681"/>
          </a:xfrm>
          <a:prstGeom prst="line">
            <a:avLst/>
          </a:prstGeom>
          <a:ln w="28575" cap="flat">
            <a:solidFill>
              <a:schemeClr val="tx1"/>
            </a:solidFill>
            <a:tailEnd type="none"/>
          </a:ln>
          <a:effectLst>
            <a:outerShdw blurRad="381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hteck 15">
            <a:extLst>
              <a:ext uri="{FF2B5EF4-FFF2-40B4-BE49-F238E27FC236}">
                <a16:creationId xmlns:a16="http://schemas.microsoft.com/office/drawing/2014/main" id="{F124803A-4B98-4962-BAB5-5480D1E0C021}"/>
              </a:ext>
            </a:extLst>
          </p:cNvPr>
          <p:cNvSpPr/>
          <p:nvPr/>
        </p:nvSpPr>
        <p:spPr>
          <a:xfrm>
            <a:off x="3174981" y="5215298"/>
            <a:ext cx="904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2000" dirty="0">
                <a:solidFill>
                  <a:prstClr val="black"/>
                </a:solidFill>
                <a:latin typeface="Calibri (Textkörper)"/>
              </a:rPr>
              <a:t>1/137</a:t>
            </a:r>
            <a:endParaRPr lang="de-DE" sz="2000" dirty="0">
              <a:solidFill>
                <a:prstClr val="black"/>
              </a:solidFill>
              <a:latin typeface="Calibri (Textkörper)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7" name="Tabelle 36">
                <a:extLst>
                  <a:ext uri="{FF2B5EF4-FFF2-40B4-BE49-F238E27FC236}">
                    <a16:creationId xmlns:a16="http://schemas.microsoft.com/office/drawing/2014/main" id="{9E47461A-9E59-46BD-80E1-8E246751C9B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335553552"/>
                  </p:ext>
                </p:extLst>
              </p:nvPr>
            </p:nvGraphicFramePr>
            <p:xfrm>
              <a:off x="7057755" y="657227"/>
              <a:ext cx="3030063" cy="2520014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1226519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684642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118902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</a:tblGrid>
                  <a:tr h="52259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de-DE" sz="20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System</a:t>
                          </a:r>
                          <a:endParaRPr lang="en-GB" sz="2000" dirty="0">
                            <a:effectLst/>
                            <a:latin typeface="Times New Roman" panose="02020603050405020304" pitchFamily="18" charset="0"/>
                            <a:ea typeface="Calibri"/>
                            <a:cs typeface="Times New Roman" panose="02020603050405020304" pitchFamily="18" charset="0"/>
                          </a:endParaRPr>
                        </a:p>
                      </a:txBody>
                      <a:tcPr marL="50800" marR="50800" marT="50800" marB="5080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2000" i="1" dirty="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𝐾</m:t>
                                </m:r>
                              </m:oMath>
                            </m:oMathPara>
                          </a14:m>
                          <a:endParaRPr lang="en-GB" sz="2000" dirty="0">
                            <a:effectLst/>
                            <a:latin typeface="Times New Roman" panose="02020603050405020304" pitchFamily="18" charset="0"/>
                            <a:ea typeface="Calibri"/>
                            <a:cs typeface="Times New Roman" panose="02020603050405020304" pitchFamily="18" charset="0"/>
                          </a:endParaRPr>
                        </a:p>
                      </a:txBody>
                      <a:tcPr marL="50800" marR="50800" marT="50800" marB="5080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r>
                                <a:rPr lang="de-DE" sz="2000">
                                  <a:effectLst/>
                                  <a:latin typeface="Cambria Math"/>
                                </a:rPr>
                                <m:t>𝝀</m:t>
                              </m:r>
                            </m:oMath>
                          </a14:m>
                          <a:r>
                            <a:rPr lang="de-DE" sz="20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(</a:t>
                          </a:r>
                          <a:r>
                            <a:rPr lang="de-DE" sz="2000" dirty="0" err="1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nm</a:t>
                          </a:r>
                          <a:r>
                            <a:rPr lang="de-DE" sz="20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)</a:t>
                          </a:r>
                          <a:endParaRPr lang="en-GB" sz="2000" dirty="0">
                            <a:effectLst/>
                            <a:latin typeface="Times New Roman" panose="02020603050405020304" pitchFamily="18" charset="0"/>
                            <a:ea typeface="Calibri"/>
                            <a:cs typeface="Times New Roman" panose="02020603050405020304" pitchFamily="18" charset="0"/>
                          </a:endParaRPr>
                        </a:p>
                      </a:txBody>
                      <a:tcPr marL="50800" marR="50800" marT="50800" marB="50800" anchor="ctr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499356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de-DE" sz="20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Sr</a:t>
                          </a:r>
                          <a:endParaRPr lang="en-GB" sz="2000">
                            <a:effectLst/>
                            <a:latin typeface="Times New Roman" panose="02020603050405020304" pitchFamily="18" charset="0"/>
                            <a:ea typeface="Calibri"/>
                            <a:cs typeface="Times New Roman" panose="02020603050405020304" pitchFamily="18" charset="0"/>
                          </a:endParaRPr>
                        </a:p>
                      </a:txBody>
                      <a:tcPr marL="50800" marR="50800" marT="50800" marB="5080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de-DE" sz="20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0.06</a:t>
                          </a:r>
                          <a:endParaRPr lang="en-GB" sz="2000">
                            <a:effectLst/>
                            <a:latin typeface="Times New Roman" panose="02020603050405020304" pitchFamily="18" charset="0"/>
                            <a:ea typeface="Calibri"/>
                            <a:cs typeface="Times New Roman" panose="02020603050405020304" pitchFamily="18" charset="0"/>
                          </a:endParaRPr>
                        </a:p>
                      </a:txBody>
                      <a:tcPr marL="50800" marR="50800" marT="50800" marB="5080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de-DE" sz="20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699</a:t>
                          </a:r>
                          <a:endParaRPr lang="en-GB" sz="2000" dirty="0">
                            <a:effectLst/>
                            <a:latin typeface="Times New Roman" panose="02020603050405020304" pitchFamily="18" charset="0"/>
                            <a:ea typeface="Calibri"/>
                            <a:cs typeface="Times New Roman" panose="02020603050405020304" pitchFamily="18" charset="0"/>
                          </a:endParaRPr>
                        </a:p>
                      </a:txBody>
                      <a:tcPr marL="50800" marR="50800" marT="50800" marB="50800" anchor="ctr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499356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de-DE" sz="2000" dirty="0" err="1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Yb</a:t>
                          </a:r>
                          <a:r>
                            <a:rPr lang="de-DE" sz="2000" baseline="300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+</a:t>
                          </a:r>
                          <a:r>
                            <a:rPr lang="de-DE" sz="20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E2</a:t>
                          </a:r>
                          <a:endParaRPr lang="en-GB" sz="2000" dirty="0">
                            <a:effectLst/>
                            <a:latin typeface="Times New Roman" panose="02020603050405020304" pitchFamily="18" charset="0"/>
                            <a:ea typeface="Calibri"/>
                            <a:cs typeface="Times New Roman" panose="02020603050405020304" pitchFamily="18" charset="0"/>
                          </a:endParaRPr>
                        </a:p>
                      </a:txBody>
                      <a:tcPr marL="50800" marR="50800" marT="50800" marB="5080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de-DE" sz="20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0.91</a:t>
                          </a:r>
                          <a:endParaRPr lang="en-GB" sz="2000">
                            <a:effectLst/>
                            <a:latin typeface="Times New Roman" panose="02020603050405020304" pitchFamily="18" charset="0"/>
                            <a:ea typeface="Calibri"/>
                            <a:cs typeface="Times New Roman" panose="02020603050405020304" pitchFamily="18" charset="0"/>
                          </a:endParaRPr>
                        </a:p>
                      </a:txBody>
                      <a:tcPr marL="50800" marR="50800" marT="50800" marB="5080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de-DE" sz="20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436</a:t>
                          </a:r>
                          <a:endParaRPr lang="en-GB" sz="2000" dirty="0">
                            <a:effectLst/>
                            <a:latin typeface="Times New Roman" panose="02020603050405020304" pitchFamily="18" charset="0"/>
                            <a:ea typeface="Calibri"/>
                            <a:cs typeface="Times New Roman" panose="02020603050405020304" pitchFamily="18" charset="0"/>
                          </a:endParaRPr>
                        </a:p>
                      </a:txBody>
                      <a:tcPr marL="50800" marR="50800" marT="50800" marB="50800" anchor="ctr"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499356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de-DE" sz="2000" dirty="0" err="1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Yb</a:t>
                          </a:r>
                          <a:r>
                            <a:rPr lang="de-DE" sz="2000" baseline="300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+</a:t>
                          </a:r>
                          <a:r>
                            <a:rPr lang="de-DE" sz="20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E3</a:t>
                          </a:r>
                          <a:endParaRPr lang="en-GB" sz="2000" dirty="0">
                            <a:effectLst/>
                            <a:latin typeface="Times New Roman" panose="02020603050405020304" pitchFamily="18" charset="0"/>
                            <a:ea typeface="Calibri"/>
                            <a:cs typeface="Times New Roman" panose="02020603050405020304" pitchFamily="18" charset="0"/>
                          </a:endParaRPr>
                        </a:p>
                      </a:txBody>
                      <a:tcPr marL="50800" marR="50800" marT="50800" marB="5080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de-DE" sz="20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-6</a:t>
                          </a:r>
                          <a:endParaRPr lang="en-GB" sz="2000">
                            <a:effectLst/>
                            <a:latin typeface="Times New Roman" panose="02020603050405020304" pitchFamily="18" charset="0"/>
                            <a:ea typeface="Calibri"/>
                            <a:cs typeface="Times New Roman" panose="02020603050405020304" pitchFamily="18" charset="0"/>
                          </a:endParaRPr>
                        </a:p>
                      </a:txBody>
                      <a:tcPr marL="50800" marR="50800" marT="50800" marB="5080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de-DE" sz="20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467</a:t>
                          </a:r>
                          <a:endParaRPr lang="en-GB" sz="2000">
                            <a:effectLst/>
                            <a:latin typeface="Times New Roman" panose="02020603050405020304" pitchFamily="18" charset="0"/>
                            <a:ea typeface="Calibri"/>
                            <a:cs typeface="Times New Roman" panose="02020603050405020304" pitchFamily="18" charset="0"/>
                          </a:endParaRPr>
                        </a:p>
                      </a:txBody>
                      <a:tcPr marL="50800" marR="50800" marT="50800" marB="50800" anchor="ctr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499356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de-DE" sz="2000" b="1" dirty="0" err="1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Hg</a:t>
                          </a:r>
                          <a:r>
                            <a:rPr lang="de-DE" sz="2000" b="1" baseline="300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+</a:t>
                          </a:r>
                          <a:endParaRPr lang="en-GB" sz="2000" b="1" dirty="0">
                            <a:effectLst/>
                            <a:latin typeface="Times New Roman" panose="02020603050405020304" pitchFamily="18" charset="0"/>
                            <a:ea typeface="Calibri"/>
                            <a:cs typeface="Times New Roman" panose="02020603050405020304" pitchFamily="18" charset="0"/>
                          </a:endParaRPr>
                        </a:p>
                      </a:txBody>
                      <a:tcPr marL="50800" marR="50800" marT="50800" marB="5080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de-DE" sz="20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-2.9</a:t>
                          </a:r>
                          <a:endParaRPr lang="en-GB" sz="2000">
                            <a:effectLst/>
                            <a:latin typeface="Times New Roman" panose="02020603050405020304" pitchFamily="18" charset="0"/>
                            <a:ea typeface="Calibri"/>
                            <a:cs typeface="Times New Roman" panose="02020603050405020304" pitchFamily="18" charset="0"/>
                          </a:endParaRPr>
                        </a:p>
                      </a:txBody>
                      <a:tcPr marL="50800" marR="50800" marT="50800" marB="5080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de-DE" sz="20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281.5</a:t>
                          </a:r>
                          <a:endParaRPr lang="en-GB" sz="2000" dirty="0">
                            <a:effectLst/>
                            <a:latin typeface="Times New Roman" panose="02020603050405020304" pitchFamily="18" charset="0"/>
                            <a:ea typeface="Calibri"/>
                            <a:cs typeface="Times New Roman" panose="02020603050405020304" pitchFamily="18" charset="0"/>
                          </a:endParaRPr>
                        </a:p>
                      </a:txBody>
                      <a:tcPr marL="50800" marR="50800" marT="50800" marB="50800" anchor="ctr"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7" name="Tabelle 36">
                <a:extLst>
                  <a:ext uri="{FF2B5EF4-FFF2-40B4-BE49-F238E27FC236}">
                    <a16:creationId xmlns:a16="http://schemas.microsoft.com/office/drawing/2014/main" id="{9E47461A-9E59-46BD-80E1-8E246751C9B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335553552"/>
                  </p:ext>
                </p:extLst>
              </p:nvPr>
            </p:nvGraphicFramePr>
            <p:xfrm>
              <a:off x="7057755" y="657227"/>
              <a:ext cx="3030063" cy="2520014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1226519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684642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118902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</a:tblGrid>
                  <a:tr h="52259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de-DE" sz="20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System</a:t>
                          </a:r>
                          <a:endParaRPr lang="en-GB" sz="2000" dirty="0">
                            <a:effectLst/>
                            <a:latin typeface="Times New Roman" panose="02020603050405020304" pitchFamily="18" charset="0"/>
                            <a:ea typeface="Calibri"/>
                            <a:cs typeface="Times New Roman" panose="02020603050405020304" pitchFamily="18" charset="0"/>
                          </a:endParaRPr>
                        </a:p>
                      </a:txBody>
                      <a:tcPr marL="50800" marR="50800" marT="50800" marB="50800" anchor="ctr"/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marL="50800" marR="50800" marT="50800" marB="50800" anchor="ctr">
                        <a:blipFill>
                          <a:blip r:embed="rId5"/>
                          <a:stretch>
                            <a:fillRect l="-181250" t="-1163" r="-167857" b="-3941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marL="50800" marR="50800" marT="50800" marB="50800" anchor="ctr">
                        <a:blipFill>
                          <a:blip r:embed="rId5"/>
                          <a:stretch>
                            <a:fillRect l="-171196" t="-1163" r="-2174" b="-39418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499356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de-DE" sz="20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Sr</a:t>
                          </a:r>
                          <a:endParaRPr lang="en-GB" sz="2000">
                            <a:effectLst/>
                            <a:latin typeface="Times New Roman" panose="02020603050405020304" pitchFamily="18" charset="0"/>
                            <a:ea typeface="Calibri"/>
                            <a:cs typeface="Times New Roman" panose="02020603050405020304" pitchFamily="18" charset="0"/>
                          </a:endParaRPr>
                        </a:p>
                      </a:txBody>
                      <a:tcPr marL="50800" marR="50800" marT="50800" marB="5080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de-DE" sz="20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0.06</a:t>
                          </a:r>
                          <a:endParaRPr lang="en-GB" sz="2000">
                            <a:effectLst/>
                            <a:latin typeface="Times New Roman" panose="02020603050405020304" pitchFamily="18" charset="0"/>
                            <a:ea typeface="Calibri"/>
                            <a:cs typeface="Times New Roman" panose="02020603050405020304" pitchFamily="18" charset="0"/>
                          </a:endParaRPr>
                        </a:p>
                      </a:txBody>
                      <a:tcPr marL="50800" marR="50800" marT="50800" marB="5080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de-DE" sz="20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699</a:t>
                          </a:r>
                          <a:endParaRPr lang="en-GB" sz="2000" dirty="0">
                            <a:effectLst/>
                            <a:latin typeface="Times New Roman" panose="02020603050405020304" pitchFamily="18" charset="0"/>
                            <a:ea typeface="Calibri"/>
                            <a:cs typeface="Times New Roman" panose="02020603050405020304" pitchFamily="18" charset="0"/>
                          </a:endParaRPr>
                        </a:p>
                      </a:txBody>
                      <a:tcPr marL="50800" marR="50800" marT="50800" marB="50800" anchor="ctr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499356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de-DE" sz="2000" dirty="0" err="1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Yb</a:t>
                          </a:r>
                          <a:r>
                            <a:rPr lang="de-DE" sz="2000" baseline="300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+</a:t>
                          </a:r>
                          <a:r>
                            <a:rPr lang="de-DE" sz="20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E2</a:t>
                          </a:r>
                          <a:endParaRPr lang="en-GB" sz="2000" dirty="0">
                            <a:effectLst/>
                            <a:latin typeface="Times New Roman" panose="02020603050405020304" pitchFamily="18" charset="0"/>
                            <a:ea typeface="Calibri"/>
                            <a:cs typeface="Times New Roman" panose="02020603050405020304" pitchFamily="18" charset="0"/>
                          </a:endParaRPr>
                        </a:p>
                      </a:txBody>
                      <a:tcPr marL="50800" marR="50800" marT="50800" marB="5080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de-DE" sz="20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0.91</a:t>
                          </a:r>
                          <a:endParaRPr lang="en-GB" sz="2000">
                            <a:effectLst/>
                            <a:latin typeface="Times New Roman" panose="02020603050405020304" pitchFamily="18" charset="0"/>
                            <a:ea typeface="Calibri"/>
                            <a:cs typeface="Times New Roman" panose="02020603050405020304" pitchFamily="18" charset="0"/>
                          </a:endParaRPr>
                        </a:p>
                      </a:txBody>
                      <a:tcPr marL="50800" marR="50800" marT="50800" marB="5080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de-DE" sz="20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436</a:t>
                          </a:r>
                          <a:endParaRPr lang="en-GB" sz="2000" dirty="0">
                            <a:effectLst/>
                            <a:latin typeface="Times New Roman" panose="02020603050405020304" pitchFamily="18" charset="0"/>
                            <a:ea typeface="Calibri"/>
                            <a:cs typeface="Times New Roman" panose="02020603050405020304" pitchFamily="18" charset="0"/>
                          </a:endParaRPr>
                        </a:p>
                      </a:txBody>
                      <a:tcPr marL="50800" marR="50800" marT="50800" marB="50800" anchor="ctr"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499356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de-DE" sz="2000" dirty="0" err="1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Yb</a:t>
                          </a:r>
                          <a:r>
                            <a:rPr lang="de-DE" sz="2000" baseline="300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+</a:t>
                          </a:r>
                          <a:r>
                            <a:rPr lang="de-DE" sz="20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E3</a:t>
                          </a:r>
                          <a:endParaRPr lang="en-GB" sz="2000" dirty="0">
                            <a:effectLst/>
                            <a:latin typeface="Times New Roman" panose="02020603050405020304" pitchFamily="18" charset="0"/>
                            <a:ea typeface="Calibri"/>
                            <a:cs typeface="Times New Roman" panose="02020603050405020304" pitchFamily="18" charset="0"/>
                          </a:endParaRPr>
                        </a:p>
                      </a:txBody>
                      <a:tcPr marL="50800" marR="50800" marT="50800" marB="5080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de-DE" sz="20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-6</a:t>
                          </a:r>
                          <a:endParaRPr lang="en-GB" sz="2000">
                            <a:effectLst/>
                            <a:latin typeface="Times New Roman" panose="02020603050405020304" pitchFamily="18" charset="0"/>
                            <a:ea typeface="Calibri"/>
                            <a:cs typeface="Times New Roman" panose="02020603050405020304" pitchFamily="18" charset="0"/>
                          </a:endParaRPr>
                        </a:p>
                      </a:txBody>
                      <a:tcPr marL="50800" marR="50800" marT="50800" marB="5080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de-DE" sz="20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467</a:t>
                          </a:r>
                          <a:endParaRPr lang="en-GB" sz="2000">
                            <a:effectLst/>
                            <a:latin typeface="Times New Roman" panose="02020603050405020304" pitchFamily="18" charset="0"/>
                            <a:ea typeface="Calibri"/>
                            <a:cs typeface="Times New Roman" panose="02020603050405020304" pitchFamily="18" charset="0"/>
                          </a:endParaRPr>
                        </a:p>
                      </a:txBody>
                      <a:tcPr marL="50800" marR="50800" marT="50800" marB="50800" anchor="ctr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499356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de-DE" sz="2000" b="1" dirty="0" err="1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Hg</a:t>
                          </a:r>
                          <a:r>
                            <a:rPr lang="de-DE" sz="2000" b="1" baseline="300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+</a:t>
                          </a:r>
                          <a:endParaRPr lang="en-GB" sz="2000" b="1" dirty="0">
                            <a:effectLst/>
                            <a:latin typeface="Times New Roman" panose="02020603050405020304" pitchFamily="18" charset="0"/>
                            <a:ea typeface="Calibri"/>
                            <a:cs typeface="Times New Roman" panose="02020603050405020304" pitchFamily="18" charset="0"/>
                          </a:endParaRPr>
                        </a:p>
                      </a:txBody>
                      <a:tcPr marL="50800" marR="50800" marT="50800" marB="5080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de-DE" sz="20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-2.9</a:t>
                          </a:r>
                          <a:endParaRPr lang="en-GB" sz="2000">
                            <a:effectLst/>
                            <a:latin typeface="Times New Roman" panose="02020603050405020304" pitchFamily="18" charset="0"/>
                            <a:ea typeface="Calibri"/>
                            <a:cs typeface="Times New Roman" panose="02020603050405020304" pitchFamily="18" charset="0"/>
                          </a:endParaRPr>
                        </a:p>
                      </a:txBody>
                      <a:tcPr marL="50800" marR="50800" marT="50800" marB="5080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de-DE" sz="20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281.5</a:t>
                          </a:r>
                          <a:endParaRPr lang="en-GB" sz="2000" dirty="0">
                            <a:effectLst/>
                            <a:latin typeface="Times New Roman" panose="02020603050405020304" pitchFamily="18" charset="0"/>
                            <a:ea typeface="Calibri"/>
                            <a:cs typeface="Times New Roman" panose="02020603050405020304" pitchFamily="18" charset="0"/>
                          </a:endParaRPr>
                        </a:p>
                      </a:txBody>
                      <a:tcPr marL="50800" marR="50800" marT="50800" marB="50800" anchor="ctr"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hteck: abgerundete Ecken 43">
                <a:extLst>
                  <a:ext uri="{FF2B5EF4-FFF2-40B4-BE49-F238E27FC236}">
                    <a16:creationId xmlns:a16="http://schemas.microsoft.com/office/drawing/2014/main" id="{20E9A689-8F37-4BE3-9A66-9EAA0DD8C79E}"/>
                  </a:ext>
                </a:extLst>
              </p:cNvPr>
              <p:cNvSpPr/>
              <p:nvPr/>
            </p:nvSpPr>
            <p:spPr>
              <a:xfrm>
                <a:off x="6809278" y="5346277"/>
                <a:ext cx="3974681" cy="965071"/>
              </a:xfrm>
              <a:prstGeom prst="roundRect">
                <a:avLst/>
              </a:prstGeom>
              <a:solidFill>
                <a:srgbClr val="C4BD97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h="0"/>
              </a:sp3d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4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𝐍𝐞𝐱𝐭</m:t>
                      </m:r>
                      <m:r>
                        <a:rPr lang="de-DE" sz="24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de-DE" sz="24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𝐭𝐚𝐥𝐤</m:t>
                      </m:r>
                      <m:r>
                        <a:rPr lang="de-DE" sz="24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de-DE" sz="24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𝐛𝐲</m:t>
                      </m:r>
                      <m:r>
                        <a:rPr lang="de-DE" sz="24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de-DE" sz="24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𝐌</m:t>
                      </m:r>
                      <m:r>
                        <a:rPr lang="de-DE" sz="24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. </m:t>
                      </m:r>
                      <m:r>
                        <a:rPr lang="de-DE" sz="24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𝐅𝐢𝐥𝐳𝐢𝐧𝐠𝐞𝐫</m:t>
                      </m:r>
                    </m:oMath>
                  </m:oMathPara>
                </a14:m>
                <a:endParaRPr lang="en-US" sz="2400" b="1" dirty="0">
                  <a:solidFill>
                    <a:schemeClr val="tx1"/>
                  </a:solidFill>
                  <a:latin typeface="Calibri (Textkörper)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4" name="Rechteck: abgerundete Ecken 43">
                <a:extLst>
                  <a:ext uri="{FF2B5EF4-FFF2-40B4-BE49-F238E27FC236}">
                    <a16:creationId xmlns:a16="http://schemas.microsoft.com/office/drawing/2014/main" id="{20E9A689-8F37-4BE3-9A66-9EAA0DD8C79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09278" y="5346277"/>
                <a:ext cx="3974681" cy="965071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feld 38">
                <a:extLst>
                  <a:ext uri="{FF2B5EF4-FFF2-40B4-BE49-F238E27FC236}">
                    <a16:creationId xmlns:a16="http://schemas.microsoft.com/office/drawing/2014/main" id="{396904B0-D04D-4FD6-A62F-4A6663A2E8E9}"/>
                  </a:ext>
                </a:extLst>
              </p:cNvPr>
              <p:cNvSpPr txBox="1"/>
              <p:nvPr/>
            </p:nvSpPr>
            <p:spPr>
              <a:xfrm>
                <a:off x="5793505" y="5062378"/>
                <a:ext cx="248790" cy="5539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30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𝛼</m:t>
                      </m:r>
                    </m:oMath>
                  </m:oMathPara>
                </a14:m>
                <a:endParaRPr lang="en-US" sz="3000" dirty="0"/>
              </a:p>
            </p:txBody>
          </p:sp>
        </mc:Choice>
        <mc:Fallback xmlns="">
          <p:sp>
            <p:nvSpPr>
              <p:cNvPr id="39" name="Textfeld 38">
                <a:extLst>
                  <a:ext uri="{FF2B5EF4-FFF2-40B4-BE49-F238E27FC236}">
                    <a16:creationId xmlns:a16="http://schemas.microsoft.com/office/drawing/2014/main" id="{396904B0-D04D-4FD6-A62F-4A6663A2E8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3505" y="5062378"/>
                <a:ext cx="248790" cy="553998"/>
              </a:xfrm>
              <a:prstGeom prst="rect">
                <a:avLst/>
              </a:prstGeom>
              <a:blipFill>
                <a:blip r:embed="rId7"/>
                <a:stretch>
                  <a:fillRect r="-292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40" name="Tabelle 39">
            <a:extLst>
              <a:ext uri="{FF2B5EF4-FFF2-40B4-BE49-F238E27FC236}">
                <a16:creationId xmlns:a16="http://schemas.microsoft.com/office/drawing/2014/main" id="{5B8AE4F3-DC62-4D2A-B8E4-9C74C45A74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1413984"/>
              </p:ext>
            </p:extLst>
          </p:nvPr>
        </p:nvGraphicFramePr>
        <p:xfrm>
          <a:off x="7057755" y="3183498"/>
          <a:ext cx="3030063" cy="199742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265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46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189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9935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Ir</a:t>
                      </a:r>
                      <a:r>
                        <a:rPr lang="de-DE" sz="2000" baseline="3000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17+</a:t>
                      </a:r>
                      <a:r>
                        <a:rPr lang="de-DE" sz="200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T1</a:t>
                      </a:r>
                      <a:endParaRPr lang="en-GB" sz="2000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0800" marR="50800" marT="50800" marB="508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b="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-22</a:t>
                      </a:r>
                      <a:endParaRPr lang="en-GB" sz="2000" b="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0800" marR="50800" marT="50800" marB="508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ca. 280</a:t>
                      </a:r>
                      <a:endParaRPr lang="en-GB" sz="2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0800" marR="50800" marT="50800" marB="508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9935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Ir</a:t>
                      </a:r>
                      <a:r>
                        <a:rPr lang="de-DE" sz="2000" baseline="3000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17+</a:t>
                      </a:r>
                      <a:r>
                        <a:rPr lang="de-DE" sz="200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T2</a:t>
                      </a:r>
                      <a:endParaRPr lang="en-GB" sz="2000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0800" marR="50800" marT="50800" marB="5080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145</a:t>
                      </a:r>
                      <a:endParaRPr lang="en-GB" sz="20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0800" marR="50800" marT="50800" marB="5080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ca. 1980</a:t>
                      </a:r>
                      <a:endParaRPr lang="en-GB" sz="2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0800" marR="50800" marT="50800" marB="5080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9935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Cf</a:t>
                      </a:r>
                      <a:r>
                        <a:rPr lang="de-DE" sz="2000" baseline="3000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16+</a:t>
                      </a:r>
                      <a:r>
                        <a:rPr lang="de-DE" sz="200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* T1</a:t>
                      </a:r>
                      <a:endParaRPr lang="en-GB" sz="2000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0800" marR="50800" marT="50800" marB="508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59</a:t>
                      </a:r>
                      <a:endParaRPr lang="en-GB" sz="20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0800" marR="50800" marT="50800" marB="508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ca. 775</a:t>
                      </a:r>
                      <a:endParaRPr lang="en-GB" sz="2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0800" marR="50800" marT="50800" marB="5080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9935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Cf</a:t>
                      </a:r>
                      <a:r>
                        <a:rPr lang="de-DE" sz="2000" baseline="3000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17+</a:t>
                      </a:r>
                      <a:r>
                        <a:rPr lang="de-DE" sz="200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* </a:t>
                      </a:r>
                      <a:endParaRPr lang="en-GB" sz="2000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0800" marR="50800" marT="50800" marB="508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-48</a:t>
                      </a:r>
                      <a:endParaRPr lang="en-GB" sz="20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0800" marR="50800" marT="50800" marB="508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ca. 535</a:t>
                      </a:r>
                      <a:endParaRPr lang="en-GB" sz="2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0800" marR="50800" marT="50800" marB="5080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28757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63" presetClass="path" presetSubtype="0" repeatCount="indefinite" accel="50000" decel="50000" autoRev="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1.48148E-6 L 0.0819 0.00023 " pathEditMode="relative" rAng="0" ptsTypes="AA">
                                      <p:cBhvr>
                                        <p:cTn id="42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89" y="0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4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9 -1.11111E-6 L 0.00026 -0.02477 " pathEditMode="relative" rAng="0" ptsTypes="AA">
                                      <p:cBhvr>
                                        <p:cTn id="44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1250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64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9 -1.11111E-6 L 0.00039 -0.06481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241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4" grpId="1" animBg="1"/>
      <p:bldP spid="15" grpId="0" animBg="1"/>
      <p:bldP spid="15" grpId="1" animBg="1"/>
      <p:bldP spid="15" grpId="2" animBg="1"/>
      <p:bldP spid="16" grpId="0" animBg="1"/>
      <p:bldP spid="23" grpId="0" animBg="1"/>
      <p:bldP spid="27" grpId="0" animBg="1"/>
      <p:bldP spid="31" grpId="0"/>
      <p:bldP spid="32" grpId="0"/>
      <p:bldP spid="33" grpId="0"/>
      <p:bldP spid="35" grpId="0"/>
      <p:bldP spid="44" grpId="0" animBg="1"/>
      <p:bldP spid="3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2E2099F9-E3C0-4CDE-8CEC-1CFD571DED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State-</a:t>
            </a:r>
            <a:r>
              <a:rPr lang="de-DE" dirty="0" err="1"/>
              <a:t>of</a:t>
            </a:r>
            <a:r>
              <a:rPr lang="de-DE" dirty="0"/>
              <a:t>-</a:t>
            </a:r>
            <a:r>
              <a:rPr lang="de-DE" dirty="0" err="1"/>
              <a:t>the</a:t>
            </a:r>
            <a:r>
              <a:rPr lang="de-DE" dirty="0"/>
              <a:t>-art HCI </a:t>
            </a:r>
            <a:r>
              <a:rPr lang="de-DE" dirty="0" err="1"/>
              <a:t>spectroscopy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hteck: abgerundete Ecken 29">
                <a:extLst>
                  <a:ext uri="{FF2B5EF4-FFF2-40B4-BE49-F238E27FC236}">
                    <a16:creationId xmlns:a16="http://schemas.microsoft.com/office/drawing/2014/main" id="{F3FED4D1-1CDE-480E-89A6-4D15EEB802E7}"/>
                  </a:ext>
                </a:extLst>
              </p:cNvPr>
              <p:cNvSpPr/>
              <p:nvPr/>
            </p:nvSpPr>
            <p:spPr>
              <a:xfrm>
                <a:off x="503830" y="6142803"/>
                <a:ext cx="3607093" cy="508423"/>
              </a:xfrm>
              <a:prstGeom prst="roundRect">
                <a:avLst/>
              </a:prstGeom>
              <a:solidFill>
                <a:srgbClr val="C4BD97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h="0"/>
              </a:sp3d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de-DE" sz="2400" dirty="0"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</a:rPr>
                  <a:t>Uncertainty </a:t>
                </a:r>
                <a14:m>
                  <m:oMath xmlns:m="http://schemas.openxmlformats.org/officeDocument/2006/math">
                    <m:r>
                      <a:rPr lang="de-DE" sz="2400" b="0" i="1" smtClean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~150 </m:t>
                    </m:r>
                  </m:oMath>
                </a14:m>
                <a:r>
                  <a:rPr lang="de-DE" sz="2400" b="0" dirty="0"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</a:rPr>
                  <a:t>MHz</a:t>
                </a:r>
              </a:p>
            </p:txBody>
          </p:sp>
        </mc:Choice>
        <mc:Fallback xmlns="">
          <p:sp>
            <p:nvSpPr>
              <p:cNvPr id="30" name="Rechteck: abgerundete Ecken 29">
                <a:extLst>
                  <a:ext uri="{FF2B5EF4-FFF2-40B4-BE49-F238E27FC236}">
                    <a16:creationId xmlns:a16="http://schemas.microsoft.com/office/drawing/2014/main" id="{F3FED4D1-1CDE-480E-89A6-4D15EEB802E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830" y="6142803"/>
                <a:ext cx="3607093" cy="508423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6" name="Gruppieren 35">
            <a:extLst>
              <a:ext uri="{FF2B5EF4-FFF2-40B4-BE49-F238E27FC236}">
                <a16:creationId xmlns:a16="http://schemas.microsoft.com/office/drawing/2014/main" id="{7C61FB76-F129-4B3C-A21B-9DDAE52E235E}"/>
              </a:ext>
            </a:extLst>
          </p:cNvPr>
          <p:cNvGrpSpPr/>
          <p:nvPr/>
        </p:nvGrpSpPr>
        <p:grpSpPr>
          <a:xfrm>
            <a:off x="6669249" y="1694576"/>
            <a:ext cx="5522752" cy="4044911"/>
            <a:chOff x="6923188" y="4579148"/>
            <a:chExt cx="5458444" cy="4080497"/>
          </a:xfrm>
        </p:grpSpPr>
        <p:pic>
          <p:nvPicPr>
            <p:cNvPr id="22" name="Grafik 21">
              <a:extLst>
                <a:ext uri="{FF2B5EF4-FFF2-40B4-BE49-F238E27FC236}">
                  <a16:creationId xmlns:a16="http://schemas.microsoft.com/office/drawing/2014/main" id="{F6CC4C24-B339-47B9-9A3C-FBAAEC89344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923188" y="4579148"/>
              <a:ext cx="5458444" cy="4080497"/>
            </a:xfrm>
            <a:prstGeom prst="rect">
              <a:avLst/>
            </a:prstGeom>
          </p:spPr>
        </p:pic>
        <p:sp>
          <p:nvSpPr>
            <p:cNvPr id="25" name="Textfeld 24">
              <a:extLst>
                <a:ext uri="{FF2B5EF4-FFF2-40B4-BE49-F238E27FC236}">
                  <a16:creationId xmlns:a16="http://schemas.microsoft.com/office/drawing/2014/main" id="{9F4E6E1B-1E09-47A6-BC33-405FBFAA3994}"/>
                </a:ext>
              </a:extLst>
            </p:cNvPr>
            <p:cNvSpPr txBox="1"/>
            <p:nvPr/>
          </p:nvSpPr>
          <p:spPr>
            <a:xfrm>
              <a:off x="10396146" y="7172370"/>
              <a:ext cx="157970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>
                  <a:solidFill>
                    <a:srgbClr val="FF0000"/>
                  </a:solidFill>
                </a:rPr>
                <a:t>Optical </a:t>
              </a:r>
              <a:r>
                <a:rPr lang="de-DE" dirty="0" err="1">
                  <a:solidFill>
                    <a:srgbClr val="FF0000"/>
                  </a:solidFill>
                </a:rPr>
                <a:t>clocks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cxnSp>
          <p:nvCxnSpPr>
            <p:cNvPr id="27" name="Gerade Verbindung mit Pfeil 26">
              <a:extLst>
                <a:ext uri="{FF2B5EF4-FFF2-40B4-BE49-F238E27FC236}">
                  <a16:creationId xmlns:a16="http://schemas.microsoft.com/office/drawing/2014/main" id="{7B1A1BF5-E8FE-4828-BEA3-1E309917BCA4}"/>
                </a:ext>
              </a:extLst>
            </p:cNvPr>
            <p:cNvCxnSpPr>
              <a:cxnSpLocks/>
            </p:cNvCxnSpPr>
            <p:nvPr/>
          </p:nvCxnSpPr>
          <p:spPr>
            <a:xfrm>
              <a:off x="11757791" y="7541703"/>
              <a:ext cx="258446" cy="295154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4F771144-7B61-4B5B-B9DC-427D6215585E}"/>
              </a:ext>
            </a:extLst>
          </p:cNvPr>
          <p:cNvGrpSpPr/>
          <p:nvPr/>
        </p:nvGrpSpPr>
        <p:grpSpPr>
          <a:xfrm>
            <a:off x="465629" y="766392"/>
            <a:ext cx="3689716" cy="5255352"/>
            <a:chOff x="3865922" y="629321"/>
            <a:chExt cx="3621060" cy="4904777"/>
          </a:xfrm>
        </p:grpSpPr>
        <p:sp>
          <p:nvSpPr>
            <p:cNvPr id="10" name="Rechteck 9">
              <a:extLst>
                <a:ext uri="{FF2B5EF4-FFF2-40B4-BE49-F238E27FC236}">
                  <a16:creationId xmlns:a16="http://schemas.microsoft.com/office/drawing/2014/main" id="{0CCBB29C-5D9E-4BFE-94D3-59F8C8E435B6}"/>
                </a:ext>
              </a:extLst>
            </p:cNvPr>
            <p:cNvSpPr/>
            <p:nvPr/>
          </p:nvSpPr>
          <p:spPr>
            <a:xfrm>
              <a:off x="3865922" y="629321"/>
              <a:ext cx="3621060" cy="490477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FF0654B2-7101-42A4-8A69-FEDE0A07945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174140" y="2701084"/>
              <a:ext cx="2738445" cy="2436855"/>
            </a:xfrm>
            <a:prstGeom prst="rect">
              <a:avLst/>
            </a:prstGeom>
          </p:spPr>
        </p:pic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2B937618-66C1-410D-B277-8E2ECE4C97C9}"/>
                </a:ext>
              </a:extLst>
            </p:cNvPr>
            <p:cNvSpPr txBox="1"/>
            <p:nvPr/>
          </p:nvSpPr>
          <p:spPr>
            <a:xfrm>
              <a:off x="3865922" y="5224706"/>
              <a:ext cx="26540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/>
                <a:t>Soria Orts et al., PRA 76, 052501 (2007)</a:t>
              </a:r>
              <a:endParaRPr lang="en-US" sz="1200" dirty="0"/>
            </a:p>
          </p:txBody>
        </p:sp>
        <p:sp>
          <p:nvSpPr>
            <p:cNvPr id="13" name="Textfeld 12">
              <a:extLst>
                <a:ext uri="{FF2B5EF4-FFF2-40B4-BE49-F238E27FC236}">
                  <a16:creationId xmlns:a16="http://schemas.microsoft.com/office/drawing/2014/main" id="{6E91B4BA-27A0-403C-84B5-5021D54D9C38}"/>
                </a:ext>
              </a:extLst>
            </p:cNvPr>
            <p:cNvSpPr txBox="1"/>
            <p:nvPr/>
          </p:nvSpPr>
          <p:spPr>
            <a:xfrm>
              <a:off x="5630635" y="2184362"/>
              <a:ext cx="175253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Grating spectrometer</a:t>
              </a:r>
            </a:p>
          </p:txBody>
        </p:sp>
        <p:grpSp>
          <p:nvGrpSpPr>
            <p:cNvPr id="14" name="Gruppieren 13">
              <a:extLst>
                <a:ext uri="{FF2B5EF4-FFF2-40B4-BE49-F238E27FC236}">
                  <a16:creationId xmlns:a16="http://schemas.microsoft.com/office/drawing/2014/main" id="{4144CAB8-0AC0-4235-ABCC-982C60C06DEB}"/>
                </a:ext>
              </a:extLst>
            </p:cNvPr>
            <p:cNvGrpSpPr/>
            <p:nvPr/>
          </p:nvGrpSpPr>
          <p:grpSpPr>
            <a:xfrm>
              <a:off x="4043139" y="927051"/>
              <a:ext cx="3236211" cy="1286259"/>
              <a:chOff x="4173761" y="1039015"/>
              <a:chExt cx="3236211" cy="1286259"/>
            </a:xfrm>
          </p:grpSpPr>
          <p:pic>
            <p:nvPicPr>
              <p:cNvPr id="19" name="Grafik 18">
                <a:extLst>
                  <a:ext uri="{FF2B5EF4-FFF2-40B4-BE49-F238E27FC236}">
                    <a16:creationId xmlns:a16="http://schemas.microsoft.com/office/drawing/2014/main" id="{BC855A22-85E2-4466-8FDC-C05C477FBEA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9072"/>
              <a:stretch/>
            </p:blipFill>
            <p:spPr>
              <a:xfrm>
                <a:off x="5645020" y="1039015"/>
                <a:ext cx="1764952" cy="1286259"/>
              </a:xfrm>
              <a:prstGeom prst="rect">
                <a:avLst/>
              </a:prstGeom>
            </p:spPr>
          </p:pic>
          <p:pic>
            <p:nvPicPr>
              <p:cNvPr id="20" name="Grafik 19">
                <a:extLst>
                  <a:ext uri="{FF2B5EF4-FFF2-40B4-BE49-F238E27FC236}">
                    <a16:creationId xmlns:a16="http://schemas.microsoft.com/office/drawing/2014/main" id="{FF25E614-1C1A-4B48-A504-81AC615EBFC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2226"/>
              <a:stretch/>
            </p:blipFill>
            <p:spPr>
              <a:xfrm>
                <a:off x="4173761" y="1039015"/>
                <a:ext cx="1309084" cy="1286259"/>
              </a:xfrm>
              <a:prstGeom prst="rect">
                <a:avLst/>
              </a:prstGeom>
            </p:spPr>
          </p:pic>
        </p:grpSp>
        <p:sp>
          <p:nvSpPr>
            <p:cNvPr id="15" name="Textfeld 14">
              <a:extLst>
                <a:ext uri="{FF2B5EF4-FFF2-40B4-BE49-F238E27FC236}">
                  <a16:creationId xmlns:a16="http://schemas.microsoft.com/office/drawing/2014/main" id="{AA141649-9859-4107-85AF-40C2008F08F9}"/>
                </a:ext>
              </a:extLst>
            </p:cNvPr>
            <p:cNvSpPr txBox="1"/>
            <p:nvPr/>
          </p:nvSpPr>
          <p:spPr>
            <a:xfrm>
              <a:off x="4345657" y="2178846"/>
              <a:ext cx="70564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Plasma</a:t>
              </a:r>
            </a:p>
          </p:txBody>
        </p:sp>
        <p:cxnSp>
          <p:nvCxnSpPr>
            <p:cNvPr id="16" name="Gerade Verbindung mit Pfeil 15">
              <a:extLst>
                <a:ext uri="{FF2B5EF4-FFF2-40B4-BE49-F238E27FC236}">
                  <a16:creationId xmlns:a16="http://schemas.microsoft.com/office/drawing/2014/main" id="{AB26EBD6-A95C-432A-BA04-758DD205D9FF}"/>
                </a:ext>
              </a:extLst>
            </p:cNvPr>
            <p:cNvCxnSpPr>
              <a:cxnSpLocks/>
            </p:cNvCxnSpPr>
            <p:nvPr/>
          </p:nvCxnSpPr>
          <p:spPr>
            <a:xfrm>
              <a:off x="5587964" y="3619770"/>
              <a:ext cx="170872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mit Pfeil 16">
              <a:extLst>
                <a:ext uri="{FF2B5EF4-FFF2-40B4-BE49-F238E27FC236}">
                  <a16:creationId xmlns:a16="http://schemas.microsoft.com/office/drawing/2014/main" id="{DE462165-20F3-43D1-887A-BBB61FF56C3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11236" y="3619770"/>
              <a:ext cx="170872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feld 17">
                  <a:extLst>
                    <a:ext uri="{FF2B5EF4-FFF2-40B4-BE49-F238E27FC236}">
                      <a16:creationId xmlns:a16="http://schemas.microsoft.com/office/drawing/2014/main" id="{4F16AE66-2EA9-4195-83B3-1714246AAD01}"/>
                    </a:ext>
                  </a:extLst>
                </p:cNvPr>
                <p:cNvSpPr txBox="1"/>
                <p:nvPr/>
              </p:nvSpPr>
              <p:spPr>
                <a:xfrm>
                  <a:off x="5822554" y="3141665"/>
                  <a:ext cx="920445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~</m:t>
                        </m:r>
                        <m:r>
                          <a:rPr lang="de-DE" sz="1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45 </m:t>
                        </m:r>
                        <m:r>
                          <m:rPr>
                            <m:sty m:val="p"/>
                          </m:rPr>
                          <a:rPr lang="de-DE" sz="14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GHz</m:t>
                        </m:r>
                      </m:oMath>
                    </m:oMathPara>
                  </a14:m>
                  <a:endParaRPr lang="en-US" sz="14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8" name="Textfeld 17">
                  <a:extLst>
                    <a:ext uri="{FF2B5EF4-FFF2-40B4-BE49-F238E27FC236}">
                      <a16:creationId xmlns:a16="http://schemas.microsoft.com/office/drawing/2014/main" id="{ADBBB960-73B9-4472-B015-13F7E264008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22554" y="3141665"/>
                  <a:ext cx="920445" cy="307777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0" name="Gruppieren 39">
            <a:extLst>
              <a:ext uri="{FF2B5EF4-FFF2-40B4-BE49-F238E27FC236}">
                <a16:creationId xmlns:a16="http://schemas.microsoft.com/office/drawing/2014/main" id="{1975ED04-70C9-4764-90C4-344C0BFA45AA}"/>
              </a:ext>
            </a:extLst>
          </p:cNvPr>
          <p:cNvGrpSpPr/>
          <p:nvPr/>
        </p:nvGrpSpPr>
        <p:grpSpPr>
          <a:xfrm>
            <a:off x="4146277" y="1194461"/>
            <a:ext cx="2853273" cy="4275162"/>
            <a:chOff x="4416620" y="2281380"/>
            <a:chExt cx="2937274" cy="4443161"/>
          </a:xfrm>
        </p:grpSpPr>
        <p:pic>
          <p:nvPicPr>
            <p:cNvPr id="34" name="Grafik 33">
              <a:extLst>
                <a:ext uri="{FF2B5EF4-FFF2-40B4-BE49-F238E27FC236}">
                  <a16:creationId xmlns:a16="http://schemas.microsoft.com/office/drawing/2014/main" id="{CF4F3EA7-BCA8-4957-B9A1-DABF4E08EC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52756"/>
            <a:stretch/>
          </p:blipFill>
          <p:spPr>
            <a:xfrm>
              <a:off x="4416620" y="2366289"/>
              <a:ext cx="2937274" cy="4358252"/>
            </a:xfrm>
            <a:prstGeom prst="rect">
              <a:avLst/>
            </a:prstGeom>
          </p:spPr>
        </p:pic>
        <p:sp>
          <p:nvSpPr>
            <p:cNvPr id="39" name="Rechteck 38">
              <a:extLst>
                <a:ext uri="{FF2B5EF4-FFF2-40B4-BE49-F238E27FC236}">
                  <a16:creationId xmlns:a16="http://schemas.microsoft.com/office/drawing/2014/main" id="{89BE813D-06A6-4FFA-B1F9-1C47DC5A7EBE}"/>
                </a:ext>
              </a:extLst>
            </p:cNvPr>
            <p:cNvSpPr/>
            <p:nvPr/>
          </p:nvSpPr>
          <p:spPr>
            <a:xfrm>
              <a:off x="5524726" y="2281380"/>
              <a:ext cx="838200" cy="70788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Textfeld 30">
            <a:extLst>
              <a:ext uri="{FF2B5EF4-FFF2-40B4-BE49-F238E27FC236}">
                <a16:creationId xmlns:a16="http://schemas.microsoft.com/office/drawing/2014/main" id="{DC4DDDE5-3354-4A50-A307-0754EC91AA19}"/>
              </a:ext>
            </a:extLst>
          </p:cNvPr>
          <p:cNvSpPr txBox="1"/>
          <p:nvPr/>
        </p:nvSpPr>
        <p:spPr>
          <a:xfrm>
            <a:off x="4909771" y="960067"/>
            <a:ext cx="11769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</a:t>
            </a:r>
            <a:r>
              <a:rPr lang="de-DE" sz="4000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13+</a:t>
            </a:r>
            <a:endParaRPr lang="en-US" sz="4000" baseline="30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33579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E4D09CFF-4127-4F1A-839D-C7D6801012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Calibri Light (Überschriften)"/>
              </a:rPr>
              <a:t>Quantum </a:t>
            </a:r>
            <a:r>
              <a:rPr lang="de-DE" dirty="0" err="1">
                <a:latin typeface="Calibri Light (Überschriften)"/>
              </a:rPr>
              <a:t>logic</a:t>
            </a:r>
            <a:r>
              <a:rPr lang="de-DE" dirty="0">
                <a:latin typeface="Calibri Light (Überschriften)"/>
              </a:rPr>
              <a:t> </a:t>
            </a:r>
            <a:r>
              <a:rPr lang="de-DE" dirty="0" err="1">
                <a:latin typeface="Calibri Light (Überschriften)"/>
              </a:rPr>
              <a:t>spectroscopy</a:t>
            </a:r>
            <a:endParaRPr lang="en-US" dirty="0">
              <a:latin typeface="Calibri Light (Überschriften)"/>
            </a:endParaRPr>
          </a:p>
        </p:txBody>
      </p:sp>
      <p:pic>
        <p:nvPicPr>
          <p:cNvPr id="5" name="Grafik 21">
            <a:extLst>
              <a:ext uri="{FF2B5EF4-FFF2-40B4-BE49-F238E27FC236}">
                <a16:creationId xmlns:a16="http://schemas.microsoft.com/office/drawing/2014/main" id="{5DE57723-4E57-4A0E-935F-5A2D4FEE46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160" y="3857016"/>
            <a:ext cx="1485900" cy="2171700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060AD7A1-DDF6-4263-954E-1F0AD8CB029A}"/>
              </a:ext>
            </a:extLst>
          </p:cNvPr>
          <p:cNvSpPr/>
          <p:nvPr/>
        </p:nvSpPr>
        <p:spPr>
          <a:xfrm>
            <a:off x="1400004" y="827605"/>
            <a:ext cx="3890861" cy="187700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Calibri (Textkörper)"/>
            </a:endParaRPr>
          </a:p>
        </p:txBody>
      </p:sp>
      <p:sp>
        <p:nvSpPr>
          <p:cNvPr id="8" name="Textfeld 8">
            <a:extLst>
              <a:ext uri="{FF2B5EF4-FFF2-40B4-BE49-F238E27FC236}">
                <a16:creationId xmlns:a16="http://schemas.microsoft.com/office/drawing/2014/main" id="{1A87D984-7AE1-4E8C-A92D-B244F7544DAF}"/>
              </a:ext>
            </a:extLst>
          </p:cNvPr>
          <p:cNvSpPr txBox="1"/>
          <p:nvPr/>
        </p:nvSpPr>
        <p:spPr>
          <a:xfrm>
            <a:off x="1593250" y="827606"/>
            <a:ext cx="3697615" cy="8803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dirty="0">
                <a:solidFill>
                  <a:schemeClr val="tx1"/>
                </a:solidFill>
                <a:latin typeface="Calibri (Textkörper)"/>
              </a:rPr>
              <a:t>Dipole-</a:t>
            </a:r>
            <a:r>
              <a:rPr lang="de-DE" dirty="0" err="1">
                <a:solidFill>
                  <a:schemeClr val="tx1"/>
                </a:solidFill>
                <a:latin typeface="Calibri (Textkörper)"/>
              </a:rPr>
              <a:t>allowed</a:t>
            </a:r>
            <a:r>
              <a:rPr lang="de-DE" dirty="0">
                <a:solidFill>
                  <a:schemeClr val="tx1"/>
                </a:solidFill>
                <a:latin typeface="Calibri (Textkörper)"/>
              </a:rPr>
              <a:t> </a:t>
            </a:r>
            <a:r>
              <a:rPr lang="de-DE" dirty="0" err="1">
                <a:solidFill>
                  <a:schemeClr val="tx1"/>
                </a:solidFill>
                <a:latin typeface="Calibri (Textkörper)"/>
              </a:rPr>
              <a:t>optical</a:t>
            </a:r>
            <a:r>
              <a:rPr lang="de-DE" dirty="0">
                <a:solidFill>
                  <a:schemeClr val="tx1"/>
                </a:solidFill>
                <a:latin typeface="Calibri (Textkörper)"/>
              </a:rPr>
              <a:t> </a:t>
            </a:r>
            <a:r>
              <a:rPr lang="en-US" noProof="1">
                <a:solidFill>
                  <a:schemeClr val="tx1"/>
                </a:solidFill>
                <a:latin typeface="Calibri (Textkörper)"/>
              </a:rPr>
              <a:t>transitions</a:t>
            </a:r>
            <a:r>
              <a:rPr lang="de-DE" dirty="0">
                <a:solidFill>
                  <a:schemeClr val="tx1"/>
                </a:solidFill>
                <a:latin typeface="Calibri (Textkörper)"/>
              </a:rPr>
              <a:t> </a:t>
            </a:r>
            <a:r>
              <a:rPr lang="de-DE" dirty="0" err="1">
                <a:solidFill>
                  <a:schemeClr val="tx1"/>
                </a:solidFill>
                <a:latin typeface="Calibri (Textkörper)"/>
              </a:rPr>
              <a:t>for</a:t>
            </a:r>
            <a:r>
              <a:rPr lang="de-DE" dirty="0">
                <a:solidFill>
                  <a:schemeClr val="tx1"/>
                </a:solidFill>
                <a:latin typeface="Calibri (Textkörper)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de-DE" dirty="0" err="1">
                <a:solidFill>
                  <a:schemeClr val="tx1"/>
                </a:solidFill>
                <a:latin typeface="Calibri (Textkörper)"/>
              </a:rPr>
              <a:t>laser</a:t>
            </a:r>
            <a:r>
              <a:rPr lang="de-DE" dirty="0">
                <a:solidFill>
                  <a:schemeClr val="tx1"/>
                </a:solidFill>
                <a:latin typeface="Calibri (Textkörper)"/>
              </a:rPr>
              <a:t> </a:t>
            </a:r>
            <a:r>
              <a:rPr lang="de-DE" dirty="0" err="1">
                <a:solidFill>
                  <a:schemeClr val="tx1"/>
                </a:solidFill>
                <a:latin typeface="Calibri (Textkörper)"/>
              </a:rPr>
              <a:t>cooling</a:t>
            </a:r>
            <a:r>
              <a:rPr lang="de-DE" dirty="0">
                <a:solidFill>
                  <a:schemeClr val="tx1"/>
                </a:solidFill>
                <a:latin typeface="Calibri (Textkörper)"/>
              </a:rPr>
              <a:t> / </a:t>
            </a:r>
            <a:r>
              <a:rPr lang="de-DE" dirty="0" err="1">
                <a:solidFill>
                  <a:schemeClr val="tx1"/>
                </a:solidFill>
                <a:latin typeface="Calibri (Textkörper)"/>
              </a:rPr>
              <a:t>electron</a:t>
            </a:r>
            <a:r>
              <a:rPr lang="de-DE" dirty="0">
                <a:solidFill>
                  <a:schemeClr val="tx1"/>
                </a:solidFill>
                <a:latin typeface="Calibri (Textkörper)"/>
              </a:rPr>
              <a:t> </a:t>
            </a:r>
            <a:r>
              <a:rPr lang="de-DE" dirty="0" err="1">
                <a:solidFill>
                  <a:schemeClr val="tx1"/>
                </a:solidFill>
                <a:latin typeface="Calibri (Textkörper)"/>
              </a:rPr>
              <a:t>shelving</a:t>
            </a:r>
            <a:endParaRPr lang="de-DE" dirty="0">
              <a:solidFill>
                <a:schemeClr val="tx1"/>
              </a:solidFill>
              <a:latin typeface="Calibri (Textkörper)"/>
            </a:endParaRPr>
          </a:p>
        </p:txBody>
      </p:sp>
      <p:sp>
        <p:nvSpPr>
          <p:cNvPr id="9" name="Rechteck 9">
            <a:extLst>
              <a:ext uri="{FF2B5EF4-FFF2-40B4-BE49-F238E27FC236}">
                <a16:creationId xmlns:a16="http://schemas.microsoft.com/office/drawing/2014/main" id="{221B45E4-E211-4471-A412-019FE12FFE52}"/>
              </a:ext>
            </a:extLst>
          </p:cNvPr>
          <p:cNvSpPr/>
          <p:nvPr/>
        </p:nvSpPr>
        <p:spPr>
          <a:xfrm>
            <a:off x="1931663" y="1714501"/>
            <a:ext cx="3670686" cy="8803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de-DE" dirty="0" err="1">
                <a:solidFill>
                  <a:schemeClr val="tx1"/>
                </a:solidFill>
                <a:latin typeface="Calibri (Textkörper)"/>
              </a:rPr>
              <a:t>Sympathetic</a:t>
            </a:r>
            <a:r>
              <a:rPr lang="de-DE" dirty="0">
                <a:solidFill>
                  <a:schemeClr val="tx1"/>
                </a:solidFill>
                <a:latin typeface="Calibri (Textkörper)"/>
              </a:rPr>
              <a:t> </a:t>
            </a:r>
            <a:r>
              <a:rPr lang="de-DE" dirty="0" err="1">
                <a:solidFill>
                  <a:schemeClr val="tx1"/>
                </a:solidFill>
                <a:latin typeface="Calibri (Textkörper)"/>
              </a:rPr>
              <a:t>cooling</a:t>
            </a:r>
            <a:r>
              <a:rPr lang="de-DE" dirty="0">
                <a:solidFill>
                  <a:schemeClr val="tx1"/>
                </a:solidFill>
                <a:latin typeface="Calibri (Textkörper)"/>
              </a:rPr>
              <a:t> and</a:t>
            </a:r>
            <a:br>
              <a:rPr lang="de-DE" dirty="0">
                <a:solidFill>
                  <a:schemeClr val="tx1"/>
                </a:solidFill>
                <a:latin typeface="Calibri (Textkörper)"/>
              </a:rPr>
            </a:br>
            <a:r>
              <a:rPr lang="de-DE" dirty="0" err="1">
                <a:solidFill>
                  <a:schemeClr val="tx1"/>
                </a:solidFill>
                <a:latin typeface="Calibri (Textkörper)"/>
              </a:rPr>
              <a:t>quantum</a:t>
            </a:r>
            <a:r>
              <a:rPr lang="de-DE" dirty="0">
                <a:solidFill>
                  <a:schemeClr val="tx1"/>
                </a:solidFill>
                <a:latin typeface="Calibri (Textkörper)"/>
              </a:rPr>
              <a:t> </a:t>
            </a:r>
            <a:r>
              <a:rPr lang="de-DE" dirty="0" err="1">
                <a:solidFill>
                  <a:schemeClr val="tx1"/>
                </a:solidFill>
                <a:latin typeface="Calibri (Textkörper)"/>
              </a:rPr>
              <a:t>logic</a:t>
            </a:r>
            <a:r>
              <a:rPr lang="de-DE" dirty="0">
                <a:solidFill>
                  <a:schemeClr val="tx1"/>
                </a:solidFill>
                <a:latin typeface="Calibri (Textkörper)"/>
              </a:rPr>
              <a:t> </a:t>
            </a:r>
            <a:r>
              <a:rPr lang="de-DE" dirty="0" err="1">
                <a:solidFill>
                  <a:schemeClr val="tx1"/>
                </a:solidFill>
                <a:latin typeface="Calibri (Textkörper)"/>
              </a:rPr>
              <a:t>spectroscopy</a:t>
            </a:r>
            <a:endParaRPr lang="de-DE" dirty="0">
              <a:solidFill>
                <a:schemeClr val="tx1"/>
              </a:solidFill>
              <a:latin typeface="Calibri (Textkörper)"/>
            </a:endParaRPr>
          </a:p>
        </p:txBody>
      </p:sp>
      <p:cxnSp>
        <p:nvCxnSpPr>
          <p:cNvPr id="10" name="Gerade Verbindung mit Pfeil 14">
            <a:extLst>
              <a:ext uri="{FF2B5EF4-FFF2-40B4-BE49-F238E27FC236}">
                <a16:creationId xmlns:a16="http://schemas.microsoft.com/office/drawing/2014/main" id="{31C2B714-3DC4-47D1-AEF0-5F2C4B582DF5}"/>
              </a:ext>
            </a:extLst>
          </p:cNvPr>
          <p:cNvCxnSpPr>
            <a:cxnSpLocks/>
          </p:cNvCxnSpPr>
          <p:nvPr/>
        </p:nvCxnSpPr>
        <p:spPr>
          <a:xfrm>
            <a:off x="1593250" y="1949525"/>
            <a:ext cx="292215" cy="1"/>
          </a:xfrm>
          <a:prstGeom prst="straightConnector1">
            <a:avLst/>
          </a:prstGeom>
          <a:ln w="50800">
            <a:solidFill>
              <a:srgbClr val="023C8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Ellipse 18">
            <a:extLst>
              <a:ext uri="{FF2B5EF4-FFF2-40B4-BE49-F238E27FC236}">
                <a16:creationId xmlns:a16="http://schemas.microsoft.com/office/drawing/2014/main" id="{6264BA63-EFB6-4272-AC5E-E8C00041A546}"/>
              </a:ext>
            </a:extLst>
          </p:cNvPr>
          <p:cNvSpPr/>
          <p:nvPr/>
        </p:nvSpPr>
        <p:spPr>
          <a:xfrm>
            <a:off x="5375920" y="5478365"/>
            <a:ext cx="144016" cy="144016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  <a:latin typeface="Calibri (Textkörper)"/>
            </a:endParaRPr>
          </a:p>
        </p:txBody>
      </p:sp>
      <p:sp>
        <p:nvSpPr>
          <p:cNvPr id="12" name="Ellipse 19">
            <a:extLst>
              <a:ext uri="{FF2B5EF4-FFF2-40B4-BE49-F238E27FC236}">
                <a16:creationId xmlns:a16="http://schemas.microsoft.com/office/drawing/2014/main" id="{70D65DB5-5145-4ACA-8979-693D152B98D2}"/>
              </a:ext>
            </a:extLst>
          </p:cNvPr>
          <p:cNvSpPr/>
          <p:nvPr/>
        </p:nvSpPr>
        <p:spPr>
          <a:xfrm>
            <a:off x="6192960" y="5477016"/>
            <a:ext cx="144016" cy="144016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  <a:latin typeface="Calibri (Textkörper)"/>
            </a:endParaRPr>
          </a:p>
        </p:txBody>
      </p:sp>
      <p:sp>
        <p:nvSpPr>
          <p:cNvPr id="13" name="Textfeld 6">
            <a:extLst>
              <a:ext uri="{FF2B5EF4-FFF2-40B4-BE49-F238E27FC236}">
                <a16:creationId xmlns:a16="http://schemas.microsoft.com/office/drawing/2014/main" id="{D3C5E51D-066A-4DAA-BB0A-121FB47809F8}"/>
              </a:ext>
            </a:extLst>
          </p:cNvPr>
          <p:cNvSpPr txBox="1"/>
          <p:nvPr/>
        </p:nvSpPr>
        <p:spPr>
          <a:xfrm>
            <a:off x="4655840" y="6188992"/>
            <a:ext cx="26411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400" dirty="0">
                <a:latin typeface="Calibri (Textkörper)"/>
              </a:rPr>
              <a:t>Schmidt et al., Science </a:t>
            </a:r>
            <a:r>
              <a:rPr lang="de-DE" sz="1400" b="1" dirty="0">
                <a:latin typeface="Calibri (Textkörper)"/>
              </a:rPr>
              <a:t>309</a:t>
            </a:r>
            <a:r>
              <a:rPr lang="de-DE" sz="1400" dirty="0">
                <a:latin typeface="Calibri (Textkörper)"/>
              </a:rPr>
              <a:t> (2005)</a:t>
            </a:r>
            <a:endParaRPr lang="en-US" sz="1400" dirty="0">
              <a:latin typeface="Calibri (Textkörper)"/>
            </a:endParaRPr>
          </a:p>
        </p:txBody>
      </p:sp>
      <p:cxnSp>
        <p:nvCxnSpPr>
          <p:cNvPr id="14" name="Gerade Verbindung mit Pfeil 7">
            <a:extLst>
              <a:ext uri="{FF2B5EF4-FFF2-40B4-BE49-F238E27FC236}">
                <a16:creationId xmlns:a16="http://schemas.microsoft.com/office/drawing/2014/main" id="{69B7D693-DE0B-49D1-B26D-416B1C75881C}"/>
              </a:ext>
            </a:extLst>
          </p:cNvPr>
          <p:cNvCxnSpPr/>
          <p:nvPr/>
        </p:nvCxnSpPr>
        <p:spPr>
          <a:xfrm flipV="1">
            <a:off x="5447928" y="4249824"/>
            <a:ext cx="0" cy="1286912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mit Pfeil 16">
            <a:extLst>
              <a:ext uri="{FF2B5EF4-FFF2-40B4-BE49-F238E27FC236}">
                <a16:creationId xmlns:a16="http://schemas.microsoft.com/office/drawing/2014/main" id="{8783A255-A678-43F7-9A19-45414E651261}"/>
              </a:ext>
            </a:extLst>
          </p:cNvPr>
          <p:cNvCxnSpPr/>
          <p:nvPr/>
        </p:nvCxnSpPr>
        <p:spPr>
          <a:xfrm>
            <a:off x="5447928" y="4249824"/>
            <a:ext cx="0" cy="1092408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mit Pfeil 20">
            <a:extLst>
              <a:ext uri="{FF2B5EF4-FFF2-40B4-BE49-F238E27FC236}">
                <a16:creationId xmlns:a16="http://schemas.microsoft.com/office/drawing/2014/main" id="{81A2AF52-3D38-4620-87D6-C67B09E133B1}"/>
              </a:ext>
            </a:extLst>
          </p:cNvPr>
          <p:cNvCxnSpPr/>
          <p:nvPr/>
        </p:nvCxnSpPr>
        <p:spPr>
          <a:xfrm flipV="1">
            <a:off x="6264960" y="4118096"/>
            <a:ext cx="0" cy="1224136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Arrow: Right 2">
            <a:extLst>
              <a:ext uri="{FF2B5EF4-FFF2-40B4-BE49-F238E27FC236}">
                <a16:creationId xmlns:a16="http://schemas.microsoft.com/office/drawing/2014/main" id="{0F5FEB58-9961-40F5-9DB1-60F34BD5466C}"/>
              </a:ext>
            </a:extLst>
          </p:cNvPr>
          <p:cNvSpPr/>
          <p:nvPr/>
        </p:nvSpPr>
        <p:spPr>
          <a:xfrm rot="18293031">
            <a:off x="5780800" y="4415936"/>
            <a:ext cx="2439415" cy="157581"/>
          </a:xfrm>
          <a:prstGeom prst="rightArrow">
            <a:avLst/>
          </a:prstGeom>
          <a:solidFill>
            <a:srgbClr val="00B0F0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h="0"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(Textkörper)"/>
              <a:cs typeface="Arial" panose="020B0604020202020204" pitchFamily="34" charset="0"/>
            </a:endParaRPr>
          </a:p>
        </p:txBody>
      </p:sp>
      <p:sp>
        <p:nvSpPr>
          <p:cNvPr id="18" name="Textfeld 8">
            <a:extLst>
              <a:ext uri="{FF2B5EF4-FFF2-40B4-BE49-F238E27FC236}">
                <a16:creationId xmlns:a16="http://schemas.microsoft.com/office/drawing/2014/main" id="{075633CF-DC81-4ABA-A751-BF895E1C0D2C}"/>
              </a:ext>
            </a:extLst>
          </p:cNvPr>
          <p:cNvSpPr txBox="1"/>
          <p:nvPr/>
        </p:nvSpPr>
        <p:spPr>
          <a:xfrm>
            <a:off x="7054118" y="4361793"/>
            <a:ext cx="279244" cy="4234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sz="1600">
                <a:solidFill>
                  <a:schemeClr val="tx1"/>
                </a:solidFill>
                <a:latin typeface="Calibri (Textkörper)"/>
              </a:rPr>
              <a:t>?</a:t>
            </a:r>
          </a:p>
        </p:txBody>
      </p:sp>
      <p:pic>
        <p:nvPicPr>
          <p:cNvPr id="19" name="Grafik 4">
            <a:extLst>
              <a:ext uri="{FF2B5EF4-FFF2-40B4-BE49-F238E27FC236}">
                <a16:creationId xmlns:a16="http://schemas.microsoft.com/office/drawing/2014/main" id="{D8C2238F-178D-4841-9D26-F7307F8E3F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365759" y="3321561"/>
            <a:ext cx="619125" cy="409575"/>
          </a:xfrm>
          <a:prstGeom prst="rect">
            <a:avLst/>
          </a:prstGeom>
        </p:spPr>
      </p:pic>
      <p:sp>
        <p:nvSpPr>
          <p:cNvPr id="20" name="Rectangle 33">
            <a:extLst>
              <a:ext uri="{FF2B5EF4-FFF2-40B4-BE49-F238E27FC236}">
                <a16:creationId xmlns:a16="http://schemas.microsoft.com/office/drawing/2014/main" id="{32C0685B-E90D-4CCD-B9A9-FD035BC6A2CF}"/>
              </a:ext>
            </a:extLst>
          </p:cNvPr>
          <p:cNvSpPr>
            <a:spLocks/>
          </p:cNvSpPr>
          <p:nvPr/>
        </p:nvSpPr>
        <p:spPr bwMode="auto">
          <a:xfrm>
            <a:off x="9834313" y="5342232"/>
            <a:ext cx="1249603" cy="52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26789" tIns="26789" rIns="26789" bIns="26789"/>
          <a:lstStyle>
            <a:lvl1pPr algn="l" eaLnBrk="0" hangingPunct="0">
              <a:spcBef>
                <a:spcPts val="800"/>
              </a:spcBef>
              <a:buClr>
                <a:srgbClr val="003399"/>
              </a:buClr>
              <a:buSzPct val="100000"/>
              <a:buFont typeface="Wingdings" panose="05000000000000000000" pitchFamily="2" charset="2"/>
              <a:buChar char="§"/>
              <a:defRPr sz="3400">
                <a:solidFill>
                  <a:srgbClr val="003399"/>
                </a:solidFill>
                <a:latin typeface="Arial" panose="020B0604020202020204" pitchFamily="34" charset="0"/>
                <a:ea typeface="Heiti SC Light" charset="0"/>
                <a:cs typeface="Heiti SC Light" charset="0"/>
                <a:sym typeface="Arial" panose="020B0604020202020204" pitchFamily="34" charset="0"/>
              </a:defRPr>
            </a:lvl1pPr>
            <a:lvl2pPr marL="742950" indent="-285750" algn="l" eaLnBrk="0" hangingPunct="0">
              <a:spcBef>
                <a:spcPts val="800"/>
              </a:spcBef>
              <a:buClr>
                <a:srgbClr val="003399"/>
              </a:buClr>
              <a:buSzPct val="100000"/>
              <a:buFont typeface="Wingdings" panose="05000000000000000000" pitchFamily="2" charset="2"/>
              <a:defRPr sz="3400">
                <a:solidFill>
                  <a:schemeClr val="tx1"/>
                </a:solidFill>
                <a:latin typeface="Arial" panose="020B0604020202020204" pitchFamily="34" charset="0"/>
                <a:ea typeface="Heiti SC Light" charset="0"/>
                <a:cs typeface="Heiti SC Light" charset="0"/>
                <a:sym typeface="Arial" panose="020B0604020202020204" pitchFamily="34" charset="0"/>
              </a:defRPr>
            </a:lvl2pPr>
            <a:lvl3pPr marL="1143000" indent="-228600" algn="l" eaLnBrk="0" hangingPunct="0">
              <a:spcBef>
                <a:spcPts val="800"/>
              </a:spcBef>
              <a:buClr>
                <a:srgbClr val="003399"/>
              </a:buClr>
              <a:buSzPct val="100000"/>
              <a:buFont typeface="Wingdings" panose="05000000000000000000" pitchFamily="2" charset="2"/>
              <a:defRPr sz="3400">
                <a:solidFill>
                  <a:schemeClr val="tx1"/>
                </a:solidFill>
                <a:latin typeface="Arial" panose="020B0604020202020204" pitchFamily="34" charset="0"/>
                <a:ea typeface="Heiti SC Light" charset="0"/>
                <a:cs typeface="Heiti SC Light" charset="0"/>
                <a:sym typeface="Arial" panose="020B0604020202020204" pitchFamily="34" charset="0"/>
              </a:defRPr>
            </a:lvl3pPr>
            <a:lvl4pPr marL="1600200" indent="-228600" algn="l" eaLnBrk="0" hangingPunct="0">
              <a:spcBef>
                <a:spcPts val="800"/>
              </a:spcBef>
              <a:buClr>
                <a:srgbClr val="003399"/>
              </a:buClr>
              <a:buSzPct val="100000"/>
              <a:buFont typeface="Wingdings" panose="05000000000000000000" pitchFamily="2" charset="2"/>
              <a:defRPr sz="3400">
                <a:solidFill>
                  <a:schemeClr val="tx1"/>
                </a:solidFill>
                <a:latin typeface="Arial" panose="020B0604020202020204" pitchFamily="34" charset="0"/>
                <a:ea typeface="Heiti SC Light" charset="0"/>
                <a:cs typeface="Heiti SC Light" charset="0"/>
                <a:sym typeface="Arial" panose="020B0604020202020204" pitchFamily="34" charset="0"/>
              </a:defRPr>
            </a:lvl4pPr>
            <a:lvl5pPr marL="2057400" indent="-228600" algn="l" eaLnBrk="0" hangingPunct="0">
              <a:spcBef>
                <a:spcPts val="800"/>
              </a:spcBef>
              <a:buClr>
                <a:srgbClr val="003399"/>
              </a:buClr>
              <a:buSzPct val="100000"/>
              <a:buFont typeface="Wingdings" panose="05000000000000000000" pitchFamily="2" charset="2"/>
              <a:defRPr sz="3400">
                <a:solidFill>
                  <a:schemeClr val="tx1"/>
                </a:solidFill>
                <a:latin typeface="Arial" panose="020B0604020202020204" pitchFamily="34" charset="0"/>
                <a:ea typeface="Heiti SC Light" charset="0"/>
                <a:cs typeface="Heiti SC Light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003399"/>
              </a:buClr>
              <a:buSzPct val="100000"/>
              <a:buFont typeface="Wingdings" panose="05000000000000000000" pitchFamily="2" charset="2"/>
              <a:defRPr sz="3400">
                <a:solidFill>
                  <a:schemeClr val="tx1"/>
                </a:solidFill>
                <a:latin typeface="Arial" panose="020B0604020202020204" pitchFamily="34" charset="0"/>
                <a:ea typeface="Heiti SC Light" charset="0"/>
                <a:cs typeface="Heiti SC Light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003399"/>
              </a:buClr>
              <a:buSzPct val="100000"/>
              <a:buFont typeface="Wingdings" panose="05000000000000000000" pitchFamily="2" charset="2"/>
              <a:defRPr sz="3400">
                <a:solidFill>
                  <a:schemeClr val="tx1"/>
                </a:solidFill>
                <a:latin typeface="Arial" panose="020B0604020202020204" pitchFamily="34" charset="0"/>
                <a:ea typeface="Heiti SC Light" charset="0"/>
                <a:cs typeface="Heiti SC Light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003399"/>
              </a:buClr>
              <a:buSzPct val="100000"/>
              <a:buFont typeface="Wingdings" panose="05000000000000000000" pitchFamily="2" charset="2"/>
              <a:defRPr sz="3400">
                <a:solidFill>
                  <a:schemeClr val="tx1"/>
                </a:solidFill>
                <a:latin typeface="Arial" panose="020B0604020202020204" pitchFamily="34" charset="0"/>
                <a:ea typeface="Heiti SC Light" charset="0"/>
                <a:cs typeface="Heiti SC Light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003399"/>
              </a:buClr>
              <a:buSzPct val="100000"/>
              <a:buFont typeface="Wingdings" panose="05000000000000000000" pitchFamily="2" charset="2"/>
              <a:defRPr sz="3400">
                <a:solidFill>
                  <a:schemeClr val="tx1"/>
                </a:solidFill>
                <a:latin typeface="Arial" panose="020B0604020202020204" pitchFamily="34" charset="0"/>
                <a:ea typeface="Heiti SC Light" charset="0"/>
                <a:cs typeface="Heiti SC Light" charset="0"/>
                <a:sym typeface="Arial" panose="020B0604020202020204" pitchFamily="34" charset="0"/>
              </a:defRPr>
            </a:lvl9pPr>
          </a:lstStyle>
          <a:p>
            <a:pPr algn="r" eaLnBrk="1" hangingPunct="1">
              <a:spcBef>
                <a:spcPts val="1072"/>
              </a:spcBef>
              <a:buClrTx/>
              <a:buSzTx/>
              <a:buNone/>
            </a:pPr>
            <a:r>
              <a:rPr lang="en-US" altLang="en-US" sz="1400">
                <a:solidFill>
                  <a:schemeClr val="accent6">
                    <a:lumMod val="50000"/>
                  </a:schemeClr>
                </a:solidFill>
                <a:latin typeface="Calibri (Textkörper)"/>
                <a:cs typeface="Arial" panose="020B0604020202020204" pitchFamily="34" charset="0"/>
              </a:rPr>
              <a:t>Cooling</a:t>
            </a:r>
            <a:br>
              <a:rPr lang="en-US" altLang="en-US" sz="1400">
                <a:solidFill>
                  <a:schemeClr val="accent6">
                    <a:lumMod val="50000"/>
                  </a:schemeClr>
                </a:solidFill>
                <a:latin typeface="Calibri (Textkörper)"/>
                <a:cs typeface="Arial" panose="020B0604020202020204" pitchFamily="34" charset="0"/>
              </a:rPr>
            </a:br>
            <a:r>
              <a:rPr lang="en-US" altLang="en-US" sz="1400">
                <a:solidFill>
                  <a:schemeClr val="accent6">
                    <a:lumMod val="50000"/>
                  </a:schemeClr>
                </a:solidFill>
                <a:latin typeface="Calibri (Textkörper)"/>
                <a:cs typeface="Arial" panose="020B0604020202020204" pitchFamily="34" charset="0"/>
              </a:rPr>
              <a:t>transition</a:t>
            </a:r>
          </a:p>
        </p:txBody>
      </p:sp>
      <p:sp>
        <p:nvSpPr>
          <p:cNvPr id="21" name="Line 36">
            <a:extLst>
              <a:ext uri="{FF2B5EF4-FFF2-40B4-BE49-F238E27FC236}">
                <a16:creationId xmlns:a16="http://schemas.microsoft.com/office/drawing/2014/main" id="{9B0BA6E4-4DC7-4C98-A963-2A9478062CED}"/>
              </a:ext>
            </a:extLst>
          </p:cNvPr>
          <p:cNvSpPr>
            <a:spLocks noChangeShapeType="1"/>
          </p:cNvSpPr>
          <p:nvPr/>
        </p:nvSpPr>
        <p:spPr bwMode="auto">
          <a:xfrm>
            <a:off x="9590416" y="4659661"/>
            <a:ext cx="727509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 sz="1687">
              <a:latin typeface="Calibri (Textkörper)"/>
            </a:endParaRPr>
          </a:p>
        </p:txBody>
      </p:sp>
      <p:sp>
        <p:nvSpPr>
          <p:cNvPr id="22" name="Line 38">
            <a:extLst>
              <a:ext uri="{FF2B5EF4-FFF2-40B4-BE49-F238E27FC236}">
                <a16:creationId xmlns:a16="http://schemas.microsoft.com/office/drawing/2014/main" id="{C26371C4-9345-43FF-918B-6CC505FF7039}"/>
              </a:ext>
            </a:extLst>
          </p:cNvPr>
          <p:cNvSpPr>
            <a:spLocks noChangeShapeType="1"/>
          </p:cNvSpPr>
          <p:nvPr/>
        </p:nvSpPr>
        <p:spPr bwMode="auto">
          <a:xfrm>
            <a:off x="10430644" y="3863043"/>
            <a:ext cx="41064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 sz="1687">
              <a:latin typeface="Calibri (Textkörper)"/>
            </a:endParaRPr>
          </a:p>
        </p:txBody>
      </p:sp>
      <p:sp>
        <p:nvSpPr>
          <p:cNvPr id="23" name="Line 39">
            <a:extLst>
              <a:ext uri="{FF2B5EF4-FFF2-40B4-BE49-F238E27FC236}">
                <a16:creationId xmlns:a16="http://schemas.microsoft.com/office/drawing/2014/main" id="{7C5C69FC-1FA9-45FD-B697-DE1B252F3A20}"/>
              </a:ext>
            </a:extLst>
          </p:cNvPr>
          <p:cNvSpPr>
            <a:spLocks noChangeShapeType="1"/>
          </p:cNvSpPr>
          <p:nvPr/>
        </p:nvSpPr>
        <p:spPr bwMode="auto">
          <a:xfrm rot="10800000" flipH="1">
            <a:off x="10229302" y="3872571"/>
            <a:ext cx="496820" cy="2145287"/>
          </a:xfrm>
          <a:prstGeom prst="line">
            <a:avLst/>
          </a:prstGeom>
          <a:noFill/>
          <a:ln w="19050">
            <a:solidFill>
              <a:schemeClr val="accent6">
                <a:lumMod val="50000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 sz="1687">
              <a:ln>
                <a:solidFill>
                  <a:schemeClr val="accent6">
                    <a:lumMod val="50000"/>
                  </a:schemeClr>
                </a:solidFill>
              </a:ln>
              <a:latin typeface="Calibri (Textkörper)"/>
            </a:endParaRPr>
          </a:p>
        </p:txBody>
      </p:sp>
      <p:sp>
        <p:nvSpPr>
          <p:cNvPr id="24" name="Line 40">
            <a:extLst>
              <a:ext uri="{FF2B5EF4-FFF2-40B4-BE49-F238E27FC236}">
                <a16:creationId xmlns:a16="http://schemas.microsoft.com/office/drawing/2014/main" id="{C822AD04-E6E9-4080-98C6-BD3C70AD37E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113776" y="3863045"/>
            <a:ext cx="496819" cy="2164345"/>
          </a:xfrm>
          <a:prstGeom prst="line">
            <a:avLst/>
          </a:prstGeom>
          <a:noFill/>
          <a:ln w="19050">
            <a:solidFill>
              <a:schemeClr val="accent6">
                <a:lumMod val="50000"/>
              </a:schemeClr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 sz="1687">
              <a:ln>
                <a:solidFill>
                  <a:schemeClr val="accent6">
                    <a:lumMod val="50000"/>
                  </a:schemeClr>
                </a:solidFill>
              </a:ln>
              <a:latin typeface="Calibri (Textkörper)"/>
            </a:endParaRPr>
          </a:p>
        </p:txBody>
      </p:sp>
      <p:sp>
        <p:nvSpPr>
          <p:cNvPr id="25" name="Line 41">
            <a:extLst>
              <a:ext uri="{FF2B5EF4-FFF2-40B4-BE49-F238E27FC236}">
                <a16:creationId xmlns:a16="http://schemas.microsoft.com/office/drawing/2014/main" id="{BE4680A1-6709-44B6-BE16-175C5BFD186F}"/>
              </a:ext>
            </a:extLst>
          </p:cNvPr>
          <p:cNvSpPr>
            <a:spLocks noChangeShapeType="1"/>
          </p:cNvSpPr>
          <p:nvPr/>
        </p:nvSpPr>
        <p:spPr bwMode="auto">
          <a:xfrm>
            <a:off x="9590416" y="6036913"/>
            <a:ext cx="727509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 sz="1687">
              <a:latin typeface="Calibri (Textkörper)"/>
            </a:endParaRPr>
          </a:p>
        </p:txBody>
      </p:sp>
      <p:sp>
        <p:nvSpPr>
          <p:cNvPr id="26" name="Textfeld 64">
            <a:extLst>
              <a:ext uri="{FF2B5EF4-FFF2-40B4-BE49-F238E27FC236}">
                <a16:creationId xmlns:a16="http://schemas.microsoft.com/office/drawing/2014/main" id="{24FE43BC-77A5-4D01-B976-8BF3E4E93DCC}"/>
              </a:ext>
            </a:extLst>
          </p:cNvPr>
          <p:cNvSpPr txBox="1"/>
          <p:nvPr/>
        </p:nvSpPr>
        <p:spPr>
          <a:xfrm>
            <a:off x="8996999" y="5207962"/>
            <a:ext cx="6527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solidFill>
                  <a:srgbClr val="FF0000"/>
                </a:solidFill>
                <a:latin typeface="Calibri (Textkörper)"/>
              </a:rPr>
              <a:t>Qubit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feld 65">
                <a:extLst>
                  <a:ext uri="{FF2B5EF4-FFF2-40B4-BE49-F238E27FC236}">
                    <a16:creationId xmlns:a16="http://schemas.microsoft.com/office/drawing/2014/main" id="{9641BDE8-34D2-493A-AE4D-DD640F982F15}"/>
                  </a:ext>
                </a:extLst>
              </p:cNvPr>
              <p:cNvSpPr txBox="1"/>
              <p:nvPr/>
            </p:nvSpPr>
            <p:spPr>
              <a:xfrm>
                <a:off x="9209502" y="4514373"/>
                <a:ext cx="317010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d>
                        <m:dPr>
                          <m:begChr m:val=""/>
                          <m:endChr m:val="⟩"/>
                          <m:ctrlPr>
                            <a:rPr lang="de-DE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↑</m:t>
                          </m:r>
                        </m:e>
                      </m:d>
                    </m:oMath>
                  </m:oMathPara>
                </a14:m>
                <a:endParaRPr lang="en-US">
                  <a:solidFill>
                    <a:srgbClr val="FF0000"/>
                  </a:solidFill>
                  <a:latin typeface="Calibri (Textkörper)"/>
                </a:endParaRPr>
              </a:p>
            </p:txBody>
          </p:sp>
        </mc:Choice>
        <mc:Fallback xmlns="">
          <p:sp>
            <p:nvSpPr>
              <p:cNvPr id="27" name="Textfeld 65">
                <a:extLst>
                  <a:ext uri="{FF2B5EF4-FFF2-40B4-BE49-F238E27FC236}">
                    <a16:creationId xmlns:a16="http://schemas.microsoft.com/office/drawing/2014/main" id="{9641BDE8-34D2-493A-AE4D-DD640F982F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09502" y="4514373"/>
                <a:ext cx="317010" cy="276999"/>
              </a:xfrm>
              <a:prstGeom prst="rect">
                <a:avLst/>
              </a:prstGeom>
              <a:blipFill>
                <a:blip r:embed="rId6"/>
                <a:stretch>
                  <a:fillRect l="-71154" t="-180000" r="-176923" b="-26666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feld 70">
                <a:extLst>
                  <a:ext uri="{FF2B5EF4-FFF2-40B4-BE49-F238E27FC236}">
                    <a16:creationId xmlns:a16="http://schemas.microsoft.com/office/drawing/2014/main" id="{223063BE-B418-41FC-95FC-A429E8F9FF97}"/>
                  </a:ext>
                </a:extLst>
              </p:cNvPr>
              <p:cNvSpPr txBox="1"/>
              <p:nvPr/>
            </p:nvSpPr>
            <p:spPr>
              <a:xfrm>
                <a:off x="9222250" y="5864445"/>
                <a:ext cx="317010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d>
                        <m:dPr>
                          <m:begChr m:val=""/>
                          <m:endChr m:val="⟩"/>
                          <m:ctrlPr>
                            <a:rPr lang="de-DE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↓</m:t>
                          </m:r>
                        </m:e>
                      </m:d>
                    </m:oMath>
                  </m:oMathPara>
                </a14:m>
                <a:endParaRPr lang="en-US">
                  <a:solidFill>
                    <a:srgbClr val="FF0000"/>
                  </a:solidFill>
                  <a:latin typeface="Calibri (Textkörper)"/>
                </a:endParaRPr>
              </a:p>
            </p:txBody>
          </p:sp>
        </mc:Choice>
        <mc:Fallback xmlns="">
          <p:sp>
            <p:nvSpPr>
              <p:cNvPr id="28" name="Textfeld 70">
                <a:extLst>
                  <a:ext uri="{FF2B5EF4-FFF2-40B4-BE49-F238E27FC236}">
                    <a16:creationId xmlns:a16="http://schemas.microsoft.com/office/drawing/2014/main" id="{223063BE-B418-41FC-95FC-A429E8F9FF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22250" y="5864445"/>
                <a:ext cx="317010" cy="276999"/>
              </a:xfrm>
              <a:prstGeom prst="rect">
                <a:avLst/>
              </a:prstGeom>
              <a:blipFill>
                <a:blip r:embed="rId7"/>
                <a:stretch>
                  <a:fillRect l="-71154" t="-177778" r="-176923" b="-268889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Line 39">
            <a:extLst>
              <a:ext uri="{FF2B5EF4-FFF2-40B4-BE49-F238E27FC236}">
                <a16:creationId xmlns:a16="http://schemas.microsoft.com/office/drawing/2014/main" id="{860857D9-B1E5-40EF-8D38-F3559D1AF3EB}"/>
              </a:ext>
            </a:extLst>
          </p:cNvPr>
          <p:cNvSpPr>
            <a:spLocks noChangeShapeType="1"/>
          </p:cNvSpPr>
          <p:nvPr/>
        </p:nvSpPr>
        <p:spPr bwMode="auto">
          <a:xfrm rot="10800000">
            <a:off x="9936624" y="4654370"/>
            <a:ext cx="1" cy="1375722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 sz="1687">
              <a:ln>
                <a:solidFill>
                  <a:schemeClr val="accent6">
                    <a:lumMod val="50000"/>
                  </a:schemeClr>
                </a:solidFill>
              </a:ln>
              <a:latin typeface="Calibri (Textkörper)"/>
            </a:endParaRPr>
          </a:p>
        </p:txBody>
      </p:sp>
      <p:sp>
        <p:nvSpPr>
          <p:cNvPr id="30" name="Textfeld 72">
            <a:extLst>
              <a:ext uri="{FF2B5EF4-FFF2-40B4-BE49-F238E27FC236}">
                <a16:creationId xmlns:a16="http://schemas.microsoft.com/office/drawing/2014/main" id="{DAE78BBE-F2B7-49A0-BFEA-1B2CA62A552F}"/>
              </a:ext>
            </a:extLst>
          </p:cNvPr>
          <p:cNvSpPr txBox="1"/>
          <p:nvPr/>
        </p:nvSpPr>
        <p:spPr>
          <a:xfrm>
            <a:off x="9597176" y="3123865"/>
            <a:ext cx="10134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  <a:latin typeface="Calibri (Textkörper)"/>
              </a:rPr>
              <a:t>Logic ion</a:t>
            </a:r>
          </a:p>
          <a:p>
            <a:pPr algn="ctr"/>
            <a:r>
              <a:rPr lang="en-US" dirty="0">
                <a:solidFill>
                  <a:srgbClr val="C00000"/>
                </a:solidFill>
                <a:latin typeface="Calibri (Textkörper)"/>
              </a:rPr>
              <a:t>Be</a:t>
            </a:r>
            <a:r>
              <a:rPr lang="en-US" baseline="30000" dirty="0">
                <a:solidFill>
                  <a:srgbClr val="C00000"/>
                </a:solidFill>
                <a:latin typeface="Calibri (Textkörper)"/>
              </a:rPr>
              <a:t>+</a:t>
            </a:r>
          </a:p>
        </p:txBody>
      </p:sp>
      <p:sp>
        <p:nvSpPr>
          <p:cNvPr id="31" name="Line 36">
            <a:extLst>
              <a:ext uri="{FF2B5EF4-FFF2-40B4-BE49-F238E27FC236}">
                <a16:creationId xmlns:a16="http://schemas.microsoft.com/office/drawing/2014/main" id="{AE01DB05-02E8-48BB-AFDB-3BC4EC1C4460}"/>
              </a:ext>
            </a:extLst>
          </p:cNvPr>
          <p:cNvSpPr>
            <a:spLocks noChangeShapeType="1"/>
          </p:cNvSpPr>
          <p:nvPr/>
        </p:nvSpPr>
        <p:spPr bwMode="auto">
          <a:xfrm>
            <a:off x="2038869" y="4215398"/>
            <a:ext cx="727509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 sz="2000">
              <a:latin typeface="Calibri (Textkörper)"/>
            </a:endParaRPr>
          </a:p>
        </p:txBody>
      </p:sp>
      <p:sp>
        <p:nvSpPr>
          <p:cNvPr id="32" name="Line 41">
            <a:extLst>
              <a:ext uri="{FF2B5EF4-FFF2-40B4-BE49-F238E27FC236}">
                <a16:creationId xmlns:a16="http://schemas.microsoft.com/office/drawing/2014/main" id="{7DE412EE-B7D1-4091-9695-56555F52DBE7}"/>
              </a:ext>
            </a:extLst>
          </p:cNvPr>
          <p:cNvSpPr>
            <a:spLocks noChangeShapeType="1"/>
          </p:cNvSpPr>
          <p:nvPr/>
        </p:nvSpPr>
        <p:spPr bwMode="auto">
          <a:xfrm>
            <a:off x="2038869" y="5896208"/>
            <a:ext cx="727509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 sz="2000">
              <a:latin typeface="Calibri (Textkörper)"/>
            </a:endParaRPr>
          </a:p>
        </p:txBody>
      </p:sp>
      <p:sp>
        <p:nvSpPr>
          <p:cNvPr id="33" name="Textfeld 53">
            <a:extLst>
              <a:ext uri="{FF2B5EF4-FFF2-40B4-BE49-F238E27FC236}">
                <a16:creationId xmlns:a16="http://schemas.microsoft.com/office/drawing/2014/main" id="{72156E9A-4CEF-4056-B3A4-382FA3C7A097}"/>
              </a:ext>
            </a:extLst>
          </p:cNvPr>
          <p:cNvSpPr txBox="1"/>
          <p:nvPr/>
        </p:nvSpPr>
        <p:spPr>
          <a:xfrm>
            <a:off x="1371827" y="4813338"/>
            <a:ext cx="9717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1818FF"/>
                </a:solidFill>
                <a:latin typeface="Calibri (Textkörper)"/>
              </a:rPr>
              <a:t>441 nm</a:t>
            </a:r>
          </a:p>
          <a:p>
            <a:pPr algn="ctr"/>
            <a:r>
              <a:rPr lang="en-US" sz="2000" dirty="0">
                <a:solidFill>
                  <a:srgbClr val="1818FF"/>
                </a:solidFill>
                <a:latin typeface="Calibri (Textkörper)"/>
              </a:rPr>
              <a:t>M1</a:t>
            </a:r>
          </a:p>
        </p:txBody>
      </p:sp>
      <p:sp>
        <p:nvSpPr>
          <p:cNvPr id="34" name="Line 39">
            <a:extLst>
              <a:ext uri="{FF2B5EF4-FFF2-40B4-BE49-F238E27FC236}">
                <a16:creationId xmlns:a16="http://schemas.microsoft.com/office/drawing/2014/main" id="{DA720DEA-2CFC-4BB7-A9FD-6DFCBFA1351A}"/>
              </a:ext>
            </a:extLst>
          </p:cNvPr>
          <p:cNvSpPr>
            <a:spLocks noChangeShapeType="1"/>
          </p:cNvSpPr>
          <p:nvPr/>
        </p:nvSpPr>
        <p:spPr bwMode="auto">
          <a:xfrm rot="10800000">
            <a:off x="2385076" y="4206717"/>
            <a:ext cx="0" cy="167042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 sz="2000">
              <a:ln>
                <a:solidFill>
                  <a:schemeClr val="accent6">
                    <a:lumMod val="50000"/>
                  </a:schemeClr>
                </a:solidFill>
              </a:ln>
              <a:latin typeface="Calibri (Textkörper)"/>
            </a:endParaRPr>
          </a:p>
        </p:txBody>
      </p:sp>
      <p:sp>
        <p:nvSpPr>
          <p:cNvPr id="35" name="Textfeld 55">
            <a:extLst>
              <a:ext uri="{FF2B5EF4-FFF2-40B4-BE49-F238E27FC236}">
                <a16:creationId xmlns:a16="http://schemas.microsoft.com/office/drawing/2014/main" id="{2047CD94-FE1E-4DB2-9413-1495C760F168}"/>
              </a:ext>
            </a:extLst>
          </p:cNvPr>
          <p:cNvSpPr txBox="1"/>
          <p:nvPr/>
        </p:nvSpPr>
        <p:spPr>
          <a:xfrm>
            <a:off x="999083" y="3206892"/>
            <a:ext cx="231088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rgbClr val="0653BA"/>
                </a:solidFill>
                <a:latin typeface="Calibri (Textkörper)"/>
              </a:rPr>
              <a:t>Spectroscopy ion</a:t>
            </a:r>
          </a:p>
          <a:p>
            <a:pPr algn="ctr"/>
            <a:r>
              <a:rPr lang="en-US" sz="2400" dirty="0">
                <a:solidFill>
                  <a:srgbClr val="0653BA"/>
                </a:solidFill>
                <a:latin typeface="Calibri (Textkörper)"/>
              </a:rPr>
              <a:t>Ar</a:t>
            </a:r>
            <a:r>
              <a:rPr lang="en-US" sz="2400" baseline="30000" dirty="0">
                <a:solidFill>
                  <a:srgbClr val="0653BA"/>
                </a:solidFill>
                <a:latin typeface="Calibri (Textkörper)"/>
              </a:rPr>
              <a:t>13+</a:t>
            </a:r>
          </a:p>
        </p:txBody>
      </p:sp>
      <p:sp>
        <p:nvSpPr>
          <p:cNvPr id="36" name="Textfeld 45">
            <a:extLst>
              <a:ext uri="{FF2B5EF4-FFF2-40B4-BE49-F238E27FC236}">
                <a16:creationId xmlns:a16="http://schemas.microsoft.com/office/drawing/2014/main" id="{2AD87466-7E61-40B2-8746-9B7D96134AFC}"/>
              </a:ext>
            </a:extLst>
          </p:cNvPr>
          <p:cNvSpPr txBox="1"/>
          <p:nvPr/>
        </p:nvSpPr>
        <p:spPr>
          <a:xfrm>
            <a:off x="1400004" y="5732318"/>
            <a:ext cx="7344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aseline="30000">
                <a:solidFill>
                  <a:schemeClr val="tx1"/>
                </a:solidFill>
                <a:latin typeface="Calibri (Textkörper)"/>
              </a:rPr>
              <a:t>2</a:t>
            </a:r>
            <a:r>
              <a:rPr lang="en-US" sz="2400">
                <a:solidFill>
                  <a:schemeClr val="tx1"/>
                </a:solidFill>
                <a:latin typeface="Calibri (Textkörper)"/>
              </a:rPr>
              <a:t>P</a:t>
            </a:r>
            <a:r>
              <a:rPr lang="en-US" sz="2400" baseline="-25000">
                <a:solidFill>
                  <a:schemeClr val="tx1"/>
                </a:solidFill>
                <a:latin typeface="Calibri (Textkörper)"/>
              </a:rPr>
              <a:t>1/2</a:t>
            </a:r>
          </a:p>
        </p:txBody>
      </p:sp>
      <p:sp>
        <p:nvSpPr>
          <p:cNvPr id="37" name="Textfeld 48">
            <a:extLst>
              <a:ext uri="{FF2B5EF4-FFF2-40B4-BE49-F238E27FC236}">
                <a16:creationId xmlns:a16="http://schemas.microsoft.com/office/drawing/2014/main" id="{DAA4999E-7213-4E97-9530-3D646407276E}"/>
              </a:ext>
            </a:extLst>
          </p:cNvPr>
          <p:cNvSpPr txBox="1"/>
          <p:nvPr/>
        </p:nvSpPr>
        <p:spPr>
          <a:xfrm>
            <a:off x="1424649" y="4030838"/>
            <a:ext cx="7344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aseline="30000">
                <a:solidFill>
                  <a:schemeClr val="tx1"/>
                </a:solidFill>
                <a:latin typeface="Calibri (Textkörper)"/>
              </a:rPr>
              <a:t>2</a:t>
            </a:r>
            <a:r>
              <a:rPr lang="en-US" sz="2400">
                <a:solidFill>
                  <a:schemeClr val="tx1"/>
                </a:solidFill>
                <a:latin typeface="Calibri (Textkörper)"/>
              </a:rPr>
              <a:t>P</a:t>
            </a:r>
            <a:r>
              <a:rPr lang="en-US" sz="2400" baseline="-25000">
                <a:solidFill>
                  <a:schemeClr val="tx1"/>
                </a:solidFill>
                <a:latin typeface="Calibri (Textkörper)"/>
              </a:rPr>
              <a:t>3/2</a:t>
            </a:r>
          </a:p>
        </p:txBody>
      </p:sp>
      <p:pic>
        <p:nvPicPr>
          <p:cNvPr id="38" name="Grafik 3">
            <a:extLst>
              <a:ext uri="{FF2B5EF4-FFF2-40B4-BE49-F238E27FC236}">
                <a16:creationId xmlns:a16="http://schemas.microsoft.com/office/drawing/2014/main" id="{D6968786-231C-4C6D-B80C-277B7B2769B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184480" y="1704416"/>
            <a:ext cx="1647825" cy="723900"/>
          </a:xfrm>
          <a:prstGeom prst="rect">
            <a:avLst/>
          </a:prstGeom>
        </p:spPr>
      </p:pic>
      <p:sp>
        <p:nvSpPr>
          <p:cNvPr id="39" name="Ellipse 5">
            <a:extLst>
              <a:ext uri="{FF2B5EF4-FFF2-40B4-BE49-F238E27FC236}">
                <a16:creationId xmlns:a16="http://schemas.microsoft.com/office/drawing/2014/main" id="{C4DE78C5-9D65-4789-9B18-7E6F3DA8EE25}"/>
              </a:ext>
            </a:extLst>
          </p:cNvPr>
          <p:cNvSpPr/>
          <p:nvPr/>
        </p:nvSpPr>
        <p:spPr>
          <a:xfrm>
            <a:off x="7639153" y="1926752"/>
            <a:ext cx="199235" cy="199235"/>
          </a:xfrm>
          <a:prstGeom prst="ellipse">
            <a:avLst/>
          </a:prstGeom>
          <a:solidFill>
            <a:srgbClr val="0070C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Calibri (Textkörper)"/>
            </a:endParaRPr>
          </a:p>
        </p:txBody>
      </p:sp>
      <p:sp>
        <p:nvSpPr>
          <p:cNvPr id="40" name="Ellipse 35">
            <a:extLst>
              <a:ext uri="{FF2B5EF4-FFF2-40B4-BE49-F238E27FC236}">
                <a16:creationId xmlns:a16="http://schemas.microsoft.com/office/drawing/2014/main" id="{26E7D0AD-4215-4746-A6F5-17C4F46BAB7C}"/>
              </a:ext>
            </a:extLst>
          </p:cNvPr>
          <p:cNvSpPr/>
          <p:nvPr/>
        </p:nvSpPr>
        <p:spPr>
          <a:xfrm>
            <a:off x="8143188" y="1936138"/>
            <a:ext cx="199235" cy="199235"/>
          </a:xfrm>
          <a:prstGeom prst="ellipse">
            <a:avLst/>
          </a:prstGeom>
          <a:solidFill>
            <a:srgbClr val="C0000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Calibri (Textkörper)"/>
            </a:endParaRPr>
          </a:p>
        </p:txBody>
      </p:sp>
      <p:sp>
        <p:nvSpPr>
          <p:cNvPr id="41" name="Textfeld 6">
            <a:extLst>
              <a:ext uri="{FF2B5EF4-FFF2-40B4-BE49-F238E27FC236}">
                <a16:creationId xmlns:a16="http://schemas.microsoft.com/office/drawing/2014/main" id="{A7C26A8D-07F4-4B1E-BD32-52ABF605A196}"/>
              </a:ext>
            </a:extLst>
          </p:cNvPr>
          <p:cNvSpPr txBox="1"/>
          <p:nvPr/>
        </p:nvSpPr>
        <p:spPr>
          <a:xfrm>
            <a:off x="6299651" y="1181805"/>
            <a:ext cx="20886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err="1">
                <a:solidFill>
                  <a:schemeClr val="tx1"/>
                </a:solidFill>
                <a:latin typeface="Calibri (Textkörper)"/>
              </a:rPr>
              <a:t>Coupled</a:t>
            </a:r>
            <a:r>
              <a:rPr lang="de-DE" sz="2000" dirty="0">
                <a:solidFill>
                  <a:schemeClr val="tx1"/>
                </a:solidFill>
                <a:latin typeface="Calibri (Textkörper)"/>
              </a:rPr>
              <a:t> </a:t>
            </a:r>
            <a:r>
              <a:rPr lang="de-DE" sz="2000" dirty="0" err="1">
                <a:solidFill>
                  <a:schemeClr val="tx1"/>
                </a:solidFill>
                <a:latin typeface="Calibri (Textkörper)"/>
              </a:rPr>
              <a:t>motion</a:t>
            </a:r>
            <a:r>
              <a:rPr lang="de-DE" sz="2000" dirty="0">
                <a:solidFill>
                  <a:schemeClr val="tx1"/>
                </a:solidFill>
                <a:latin typeface="Calibri (Textkörper)"/>
              </a:rPr>
              <a:t>:</a:t>
            </a:r>
            <a:endParaRPr lang="en-GB" sz="2000" dirty="0">
              <a:solidFill>
                <a:schemeClr val="tx1"/>
              </a:solidFill>
              <a:latin typeface="Calibri (Textkörper)"/>
            </a:endParaRPr>
          </a:p>
        </p:txBody>
      </p:sp>
    </p:spTree>
    <p:extLst>
      <p:ext uri="{BB962C8B-B14F-4D97-AF65-F5344CB8AC3E}">
        <p14:creationId xmlns:p14="http://schemas.microsoft.com/office/powerpoint/2010/main" val="2678531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3.7037E-7 L 0.02343 -0.00139 L -0.0224 -0.00139 L 0.02343 -0.00139 L -0.02084 -0.00139 L 0.02096 -0.00139 L 4.375E-6 -3.7037E-7 Z " pathEditMode="relative" rAng="0" ptsTypes="AAAAAAA">
                                      <p:cBhvr>
                                        <p:cTn id="20" dur="5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-69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7.40741E-7 L 0.02344 -0.00139 L -0.02239 -0.00139 L 0.02344 -0.00139 L -0.02083 -0.00139 L 0.02097 -0.00139 L -1.66667E-6 7.40741E-7 Z " pathEditMode="relative" rAng="0" ptsTypes="AAAAAAA">
                                      <p:cBhvr>
                                        <p:cTn id="22" dur="5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-69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0.01458 L 0.00013 -0.18773 " pathEditMode="fixed" rAng="0" ptsTypes="AA">
                                      <p:cBhvr>
                                        <p:cTn id="7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0208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4 -0.18773 L 0.00014 -0.03009 " pathEditMode="relative" rAng="0" ptsTypes="AA">
                                      <p:cBhvr>
                                        <p:cTn id="8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870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22222E-6 L -2.08333E-6 -0.03009 " pathEditMode="relative" rAng="0" ptsTypes="AA">
                                      <p:cBhvr>
                                        <p:cTn id="8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505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0.03009 L -2.08333E-6 -0.20857 " pathEditMode="relative" rAng="0" ptsTypes="AA">
                                      <p:cBhvr>
                                        <p:cTn id="9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8935"/>
                                    </p:animMotion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4 -0.03009 L -4.79167E-6 7.40741E-7 " pathEditMode="relative" rAng="0" ptsTypes="AA">
                                      <p:cBhvr>
                                        <p:cTn id="9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1505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1" grpId="2" animBg="1"/>
      <p:bldP spid="11" grpId="3" animBg="1"/>
      <p:bldP spid="12" grpId="0" animBg="1"/>
      <p:bldP spid="12" grpId="1" animBg="1"/>
      <p:bldP spid="12" grpId="2" animBg="1"/>
      <p:bldP spid="13" grpId="0"/>
      <p:bldP spid="17" grpId="0" animBg="1"/>
      <p:bldP spid="18" grpId="0"/>
      <p:bldP spid="20" grpId="0"/>
      <p:bldP spid="21" grpId="0" animBg="1"/>
      <p:bldP spid="22" grpId="0" animBg="1"/>
      <p:bldP spid="23" grpId="0" animBg="1"/>
      <p:bldP spid="24" grpId="0" animBg="1"/>
      <p:bldP spid="25" grpId="0" animBg="1"/>
      <p:bldP spid="26" grpId="0"/>
      <p:bldP spid="27" grpId="0"/>
      <p:bldP spid="28" grpId="0"/>
      <p:bldP spid="29" grpId="0" animBg="1"/>
      <p:bldP spid="30" grpId="0"/>
      <p:bldP spid="31" grpId="0" animBg="1"/>
      <p:bldP spid="32" grpId="0" animBg="1"/>
      <p:bldP spid="33" grpId="0"/>
      <p:bldP spid="34" grpId="0" animBg="1"/>
      <p:bldP spid="35" grpId="0"/>
      <p:bldP spid="36" grpId="0"/>
      <p:bldP spid="37" grpId="0"/>
      <p:bldP spid="39" grpId="0" animBg="1"/>
      <p:bldP spid="39" grpId="1" animBg="1"/>
      <p:bldP spid="40" grpId="0" animBg="1"/>
      <p:bldP spid="40" grpId="1" animBg="1"/>
      <p:bldP spid="4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-4414"/>
            <a:ext cx="8132443" cy="487502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noProof="0" dirty="0"/>
              <a:t>HCI lab at PTB</a:t>
            </a:r>
          </a:p>
        </p:txBody>
      </p:sp>
      <p:pic>
        <p:nvPicPr>
          <p:cNvPr id="134" name="Grafik 133">
            <a:extLst>
              <a:ext uri="{FF2B5EF4-FFF2-40B4-BE49-F238E27FC236}">
                <a16:creationId xmlns:a16="http://schemas.microsoft.com/office/drawing/2014/main" id="{CA3BA94D-2D77-4669-9A61-018283D6A20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4" b="-5208"/>
          <a:stretch/>
        </p:blipFill>
        <p:spPr>
          <a:xfrm rot="10800000">
            <a:off x="1542374" y="249718"/>
            <a:ext cx="9156536" cy="6568504"/>
          </a:xfrm>
          <a:prstGeom prst="rect">
            <a:avLst/>
          </a:prstGeom>
        </p:spPr>
      </p:pic>
      <p:sp>
        <p:nvSpPr>
          <p:cNvPr id="135" name="Foliennummernplatzhalter 2">
            <a:extLst>
              <a:ext uri="{FF2B5EF4-FFF2-40B4-BE49-F238E27FC236}">
                <a16:creationId xmlns:a16="http://schemas.microsoft.com/office/drawing/2014/main" id="{6FAEF95E-9B62-4D6C-B041-673CEF1111F5}"/>
              </a:ext>
            </a:extLst>
          </p:cNvPr>
          <p:cNvSpPr txBox="1">
            <a:spLocks/>
          </p:cNvSpPr>
          <p:nvPr/>
        </p:nvSpPr>
        <p:spPr>
          <a:xfrm>
            <a:off x="8755973" y="6591117"/>
            <a:ext cx="2844800" cy="19613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48E4647-D7C9-4147-B1FE-375127C56477}" type="slidenum">
              <a:rPr lang="en-US" altLang="de-DE" smtClean="0">
                <a:solidFill>
                  <a:prstClr val="black">
                    <a:tint val="75000"/>
                  </a:prstClr>
                </a:solidFill>
              </a:rPr>
              <a:pPr/>
              <a:t>6</a:t>
            </a:fld>
            <a:endParaRPr lang="en-US" alt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6" name="Textfeld 135">
            <a:extLst>
              <a:ext uri="{FF2B5EF4-FFF2-40B4-BE49-F238E27FC236}">
                <a16:creationId xmlns:a16="http://schemas.microsoft.com/office/drawing/2014/main" id="{30AE3AE4-6C1C-4BA4-A865-6E9D4F821870}"/>
              </a:ext>
            </a:extLst>
          </p:cNvPr>
          <p:cNvSpPr txBox="1"/>
          <p:nvPr/>
        </p:nvSpPr>
        <p:spPr>
          <a:xfrm>
            <a:off x="8066402" y="550677"/>
            <a:ext cx="18539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64">
              <a:defRPr/>
            </a:pPr>
            <a:r>
              <a:rPr lang="de-D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Linear Paul </a:t>
            </a:r>
            <a:r>
              <a:rPr lang="de-DE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trap</a:t>
            </a:r>
            <a:endParaRPr lang="de-DE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sp>
        <p:nvSpPr>
          <p:cNvPr id="137" name="Textfeld 136">
            <a:extLst>
              <a:ext uri="{FF2B5EF4-FFF2-40B4-BE49-F238E27FC236}">
                <a16:creationId xmlns:a16="http://schemas.microsoft.com/office/drawing/2014/main" id="{BF5B7C03-1D6C-4EE5-BE17-052D7AB62F53}"/>
              </a:ext>
            </a:extLst>
          </p:cNvPr>
          <p:cNvSpPr txBox="1"/>
          <p:nvPr/>
        </p:nvSpPr>
        <p:spPr>
          <a:xfrm>
            <a:off x="6616315" y="727387"/>
            <a:ext cx="461665" cy="1108115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 defTabSz="914364">
              <a:defRPr/>
            </a:pPr>
            <a:r>
              <a:rPr lang="de-DE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Wall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sp>
        <p:nvSpPr>
          <p:cNvPr id="138" name="Textfeld 137">
            <a:extLst>
              <a:ext uri="{FF2B5EF4-FFF2-40B4-BE49-F238E27FC236}">
                <a16:creationId xmlns:a16="http://schemas.microsoft.com/office/drawing/2014/main" id="{30528BAE-5037-48FA-9C0F-24EC436C2283}"/>
              </a:ext>
            </a:extLst>
          </p:cNvPr>
          <p:cNvSpPr txBox="1"/>
          <p:nvPr/>
        </p:nvSpPr>
        <p:spPr>
          <a:xfrm>
            <a:off x="9202960" y="4838995"/>
            <a:ext cx="152259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64">
              <a:defRPr/>
            </a:pPr>
            <a:r>
              <a:rPr lang="de-D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Time-</a:t>
            </a:r>
            <a:r>
              <a:rPr lang="de-DE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</a:t>
            </a:r>
            <a:r>
              <a:rPr lang="de-D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de-DE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flight</a:t>
            </a:r>
            <a:endParaRPr lang="de-DE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defTabSz="914364">
              <a:defRPr/>
            </a:pPr>
            <a:r>
              <a:rPr lang="de-DE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separation</a:t>
            </a:r>
            <a:r>
              <a:rPr lang="de-D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</a:p>
          <a:p>
            <a:pPr algn="ctr" defTabSz="914364">
              <a:defRPr/>
            </a:pPr>
            <a:r>
              <a:rPr lang="de-DE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deceleration</a:t>
            </a:r>
            <a:endParaRPr lang="de-DE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9" name="Textfeld 138">
            <a:extLst>
              <a:ext uri="{FF2B5EF4-FFF2-40B4-BE49-F238E27FC236}">
                <a16:creationId xmlns:a16="http://schemas.microsoft.com/office/drawing/2014/main" id="{2BC78F50-C294-491B-9923-B56F56FEF7CD}"/>
              </a:ext>
            </a:extLst>
          </p:cNvPr>
          <p:cNvSpPr txBox="1"/>
          <p:nvPr/>
        </p:nvSpPr>
        <p:spPr>
          <a:xfrm>
            <a:off x="1542374" y="6488668"/>
            <a:ext cx="2366482" cy="369332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defTabSz="914364">
              <a:defRPr/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Electron beam ion trap</a:t>
            </a:r>
          </a:p>
        </p:txBody>
      </p:sp>
      <p:sp>
        <p:nvSpPr>
          <p:cNvPr id="140" name="Textfeld 139">
            <a:extLst>
              <a:ext uri="{FF2B5EF4-FFF2-40B4-BE49-F238E27FC236}">
                <a16:creationId xmlns:a16="http://schemas.microsoft.com/office/drawing/2014/main" id="{3ACB64D2-7075-4AAB-A006-7078E0838BE3}"/>
              </a:ext>
            </a:extLst>
          </p:cNvPr>
          <p:cNvSpPr txBox="1"/>
          <p:nvPr/>
        </p:nvSpPr>
        <p:spPr>
          <a:xfrm>
            <a:off x="1489434" y="550677"/>
            <a:ext cx="2145820" cy="4001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914364">
              <a:defRPr/>
            </a:pPr>
            <a:r>
              <a:rPr lang="de-DE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Cryogenic</a:t>
            </a:r>
            <a:r>
              <a:rPr lang="de-D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de-DE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system</a:t>
            </a: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sp>
        <p:nvSpPr>
          <p:cNvPr id="141" name="Textfeld 140">
            <a:extLst>
              <a:ext uri="{FF2B5EF4-FFF2-40B4-BE49-F238E27FC236}">
                <a16:creationId xmlns:a16="http://schemas.microsoft.com/office/drawing/2014/main" id="{6668025B-75F0-4560-8B8C-97773ED866FA}"/>
              </a:ext>
            </a:extLst>
          </p:cNvPr>
          <p:cNvSpPr txBox="1"/>
          <p:nvPr/>
        </p:nvSpPr>
        <p:spPr>
          <a:xfrm>
            <a:off x="9387620" y="4361657"/>
            <a:ext cx="1082348" cy="369332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defTabSz="914364">
              <a:defRPr/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Beamline</a:t>
            </a:r>
          </a:p>
        </p:txBody>
      </p:sp>
      <p:sp>
        <p:nvSpPr>
          <p:cNvPr id="142" name="Textfeld 141">
            <a:extLst>
              <a:ext uri="{FF2B5EF4-FFF2-40B4-BE49-F238E27FC236}">
                <a16:creationId xmlns:a16="http://schemas.microsoft.com/office/drawing/2014/main" id="{D30F849F-F80C-4319-9918-60996B1EA276}"/>
              </a:ext>
            </a:extLst>
          </p:cNvPr>
          <p:cNvSpPr txBox="1"/>
          <p:nvPr/>
        </p:nvSpPr>
        <p:spPr>
          <a:xfrm rot="5400000">
            <a:off x="7131831" y="462933"/>
            <a:ext cx="800219" cy="69126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 defTabSz="914364">
              <a:defRPr/>
            </a:pPr>
            <a:r>
              <a:rPr lang="de-D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Laser lab</a:t>
            </a: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sp>
        <p:nvSpPr>
          <p:cNvPr id="143" name="Textfeld 142">
            <a:extLst>
              <a:ext uri="{FF2B5EF4-FFF2-40B4-BE49-F238E27FC236}">
                <a16:creationId xmlns:a16="http://schemas.microsoft.com/office/drawing/2014/main" id="{25DD816F-9565-473B-B65D-364FEADD0332}"/>
              </a:ext>
            </a:extLst>
          </p:cNvPr>
          <p:cNvSpPr txBox="1"/>
          <p:nvPr/>
        </p:nvSpPr>
        <p:spPr>
          <a:xfrm rot="5400000">
            <a:off x="5662119" y="190877"/>
            <a:ext cx="738664" cy="127580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 defTabSz="914364">
              <a:defRPr/>
            </a:pPr>
            <a:r>
              <a:rPr lang="de-DE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Machine</a:t>
            </a:r>
            <a:endParaRPr lang="de-DE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  <a:p>
            <a:pPr algn="ctr" defTabSz="914364">
              <a:defRPr/>
            </a:pPr>
            <a:r>
              <a:rPr lang="de-DE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room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sp>
        <p:nvSpPr>
          <p:cNvPr id="144" name="Textfeld 143">
            <a:extLst>
              <a:ext uri="{FF2B5EF4-FFF2-40B4-BE49-F238E27FC236}">
                <a16:creationId xmlns:a16="http://schemas.microsoft.com/office/drawing/2014/main" id="{3BBFD3A8-C7CD-42DD-A9A7-275CF8732EDA}"/>
              </a:ext>
            </a:extLst>
          </p:cNvPr>
          <p:cNvSpPr txBox="1"/>
          <p:nvPr/>
        </p:nvSpPr>
        <p:spPr>
          <a:xfrm>
            <a:off x="1777031" y="3091103"/>
            <a:ext cx="543739" cy="3508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80"/>
              <a:t>1 m</a:t>
            </a:r>
          </a:p>
        </p:txBody>
      </p:sp>
      <p:grpSp>
        <p:nvGrpSpPr>
          <p:cNvPr id="145" name="Gruppieren 144">
            <a:extLst>
              <a:ext uri="{FF2B5EF4-FFF2-40B4-BE49-F238E27FC236}">
                <a16:creationId xmlns:a16="http://schemas.microsoft.com/office/drawing/2014/main" id="{FAAF94F1-33FD-4335-BEEC-38287B28C6E0}"/>
              </a:ext>
            </a:extLst>
          </p:cNvPr>
          <p:cNvGrpSpPr/>
          <p:nvPr/>
        </p:nvGrpSpPr>
        <p:grpSpPr>
          <a:xfrm>
            <a:off x="1710828" y="1802082"/>
            <a:ext cx="136626" cy="2947374"/>
            <a:chOff x="140379" y="1523505"/>
            <a:chExt cx="113855" cy="2456145"/>
          </a:xfrm>
        </p:grpSpPr>
        <p:cxnSp>
          <p:nvCxnSpPr>
            <p:cNvPr id="146" name="Gerader Verbinder 145">
              <a:extLst>
                <a:ext uri="{FF2B5EF4-FFF2-40B4-BE49-F238E27FC236}">
                  <a16:creationId xmlns:a16="http://schemas.microsoft.com/office/drawing/2014/main" id="{4B46C1F7-A459-4364-8A7A-BBB4EF775CBB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1032526" y="2751578"/>
              <a:ext cx="2456145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Gerader Verbinder 146">
              <a:extLst>
                <a:ext uri="{FF2B5EF4-FFF2-40B4-BE49-F238E27FC236}">
                  <a16:creationId xmlns:a16="http://schemas.microsoft.com/office/drawing/2014/main" id="{F5E8FCD3-05A2-404B-AB02-7AAE4C49A556}"/>
                </a:ext>
              </a:extLst>
            </p:cNvPr>
            <p:cNvCxnSpPr/>
            <p:nvPr/>
          </p:nvCxnSpPr>
          <p:spPr>
            <a:xfrm>
              <a:off x="140379" y="1528784"/>
              <a:ext cx="113855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Gerader Verbinder 147">
              <a:extLst>
                <a:ext uri="{FF2B5EF4-FFF2-40B4-BE49-F238E27FC236}">
                  <a16:creationId xmlns:a16="http://schemas.microsoft.com/office/drawing/2014/main" id="{E6029EC4-E9E6-47E2-82FC-054FEC391208}"/>
                </a:ext>
              </a:extLst>
            </p:cNvPr>
            <p:cNvCxnSpPr/>
            <p:nvPr/>
          </p:nvCxnSpPr>
          <p:spPr>
            <a:xfrm>
              <a:off x="140379" y="3979650"/>
              <a:ext cx="113855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9" name="Gruppieren 148">
            <a:extLst>
              <a:ext uri="{FF2B5EF4-FFF2-40B4-BE49-F238E27FC236}">
                <a16:creationId xmlns:a16="http://schemas.microsoft.com/office/drawing/2014/main" id="{04A132AA-A98F-46FD-90C7-B881970A125E}"/>
              </a:ext>
            </a:extLst>
          </p:cNvPr>
          <p:cNvGrpSpPr/>
          <p:nvPr/>
        </p:nvGrpSpPr>
        <p:grpSpPr>
          <a:xfrm>
            <a:off x="2421855" y="2114221"/>
            <a:ext cx="3654751" cy="3770005"/>
            <a:chOff x="732901" y="1783620"/>
            <a:chExt cx="3045627" cy="3141671"/>
          </a:xfrm>
        </p:grpSpPr>
        <p:grpSp>
          <p:nvGrpSpPr>
            <p:cNvPr id="150" name="Gruppieren 149">
              <a:extLst>
                <a:ext uri="{FF2B5EF4-FFF2-40B4-BE49-F238E27FC236}">
                  <a16:creationId xmlns:a16="http://schemas.microsoft.com/office/drawing/2014/main" id="{5F373D76-3B95-401D-8DC0-A62B1C44F877}"/>
                </a:ext>
              </a:extLst>
            </p:cNvPr>
            <p:cNvGrpSpPr/>
            <p:nvPr/>
          </p:nvGrpSpPr>
          <p:grpSpPr>
            <a:xfrm>
              <a:off x="732901" y="1813915"/>
              <a:ext cx="3045627" cy="3111376"/>
              <a:chOff x="732901" y="1813915"/>
              <a:chExt cx="3045627" cy="3111376"/>
            </a:xfrm>
          </p:grpSpPr>
          <p:grpSp>
            <p:nvGrpSpPr>
              <p:cNvPr id="152" name="Gruppieren 151">
                <a:extLst>
                  <a:ext uri="{FF2B5EF4-FFF2-40B4-BE49-F238E27FC236}">
                    <a16:creationId xmlns:a16="http://schemas.microsoft.com/office/drawing/2014/main" id="{4E239157-A683-44B0-B6DF-9AB060854EFC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32901" y="1813915"/>
                <a:ext cx="3045626" cy="2455479"/>
                <a:chOff x="1447800" y="3235982"/>
                <a:chExt cx="2757906" cy="2223511"/>
              </a:xfrm>
            </p:grpSpPr>
            <p:sp>
              <p:nvSpPr>
                <p:cNvPr id="155" name="Rechteck 154">
                  <a:extLst>
                    <a:ext uri="{FF2B5EF4-FFF2-40B4-BE49-F238E27FC236}">
                      <a16:creationId xmlns:a16="http://schemas.microsoft.com/office/drawing/2014/main" id="{CBDCF442-1030-40FA-8B9C-460F06F23DDE}"/>
                    </a:ext>
                  </a:extLst>
                </p:cNvPr>
                <p:cNvSpPr/>
                <p:nvPr/>
              </p:nvSpPr>
              <p:spPr>
                <a:xfrm>
                  <a:off x="1447800" y="3235982"/>
                  <a:ext cx="2757906" cy="2223511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156" name="Grafik 155">
                  <a:extLst>
                    <a:ext uri="{FF2B5EF4-FFF2-40B4-BE49-F238E27FC236}">
                      <a16:creationId xmlns:a16="http://schemas.microsoft.com/office/drawing/2014/main" id="{B3DA8754-5DB5-4938-B9F2-AC68AE1B896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4125" t="17411" r="1"/>
                <a:stretch/>
              </p:blipFill>
              <p:spPr>
                <a:xfrm>
                  <a:off x="1568676" y="3286879"/>
                  <a:ext cx="2535354" cy="2121715"/>
                </a:xfrm>
                <a:prstGeom prst="rect">
                  <a:avLst/>
                </a:prstGeom>
              </p:spPr>
            </p:pic>
          </p:grpSp>
          <p:cxnSp>
            <p:nvCxnSpPr>
              <p:cNvPr id="153" name="Gerader Verbinder 152">
                <a:extLst>
                  <a:ext uri="{FF2B5EF4-FFF2-40B4-BE49-F238E27FC236}">
                    <a16:creationId xmlns:a16="http://schemas.microsoft.com/office/drawing/2014/main" id="{7BC494B1-8DEA-47D2-88D2-81B85A814CA1}"/>
                  </a:ext>
                </a:extLst>
              </p:cNvPr>
              <p:cNvCxnSpPr/>
              <p:nvPr/>
            </p:nvCxnSpPr>
            <p:spPr>
              <a:xfrm>
                <a:off x="732901" y="4269394"/>
                <a:ext cx="1621639" cy="65589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" name="Gerader Verbinder 153">
                <a:extLst>
                  <a:ext uri="{FF2B5EF4-FFF2-40B4-BE49-F238E27FC236}">
                    <a16:creationId xmlns:a16="http://schemas.microsoft.com/office/drawing/2014/main" id="{3D945B8F-C481-4CBC-B2E2-82AA6433EBC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367352" y="4269394"/>
                <a:ext cx="411176" cy="65589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1" name="Textfeld 150">
              <a:extLst>
                <a:ext uri="{FF2B5EF4-FFF2-40B4-BE49-F238E27FC236}">
                  <a16:creationId xmlns:a16="http://schemas.microsoft.com/office/drawing/2014/main" id="{AE455C6B-D14E-4903-AC22-963DDD1DF9E4}"/>
                </a:ext>
              </a:extLst>
            </p:cNvPr>
            <p:cNvSpPr txBox="1"/>
            <p:nvPr/>
          </p:nvSpPr>
          <p:spPr>
            <a:xfrm>
              <a:off x="793683" y="1783620"/>
              <a:ext cx="2956312" cy="2308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>
                  <a:solidFill>
                    <a:schemeClr val="tx1"/>
                  </a:solidFill>
                </a:rPr>
                <a:t>Micke </a:t>
              </a:r>
              <a:r>
                <a:rPr lang="de-DE" sz="1200" i="1">
                  <a:solidFill>
                    <a:schemeClr val="tx1"/>
                  </a:solidFill>
                </a:rPr>
                <a:t>et al.</a:t>
              </a:r>
              <a:r>
                <a:rPr lang="de-DE" sz="1200">
                  <a:solidFill>
                    <a:schemeClr val="tx1"/>
                  </a:solidFill>
                </a:rPr>
                <a:t>, Rev. </a:t>
              </a:r>
              <a:r>
                <a:rPr lang="de-DE" sz="1200" err="1">
                  <a:solidFill>
                    <a:schemeClr val="tx1"/>
                  </a:solidFill>
                </a:rPr>
                <a:t>Sci</a:t>
              </a:r>
              <a:r>
                <a:rPr lang="de-DE" sz="1200">
                  <a:solidFill>
                    <a:schemeClr val="tx1"/>
                  </a:solidFill>
                </a:rPr>
                <a:t>. </a:t>
              </a:r>
              <a:r>
                <a:rPr lang="de-DE" sz="1200" err="1">
                  <a:solidFill>
                    <a:schemeClr val="tx1"/>
                  </a:solidFill>
                </a:rPr>
                <a:t>Instrum</a:t>
              </a:r>
              <a:r>
                <a:rPr lang="de-DE" sz="1200">
                  <a:solidFill>
                    <a:schemeClr val="tx1"/>
                  </a:solidFill>
                </a:rPr>
                <a:t>. </a:t>
              </a:r>
              <a:r>
                <a:rPr lang="de-DE" sz="1200" b="1">
                  <a:solidFill>
                    <a:schemeClr val="tx1"/>
                  </a:solidFill>
                </a:rPr>
                <a:t>89</a:t>
              </a:r>
              <a:r>
                <a:rPr lang="de-DE" sz="1200">
                  <a:solidFill>
                    <a:schemeClr val="tx1"/>
                  </a:solidFill>
                </a:rPr>
                <a:t>, 063109 (2018)</a:t>
              </a:r>
              <a:endParaRPr lang="en-US" sz="1200">
                <a:solidFill>
                  <a:schemeClr val="tx1"/>
                </a:solidFill>
              </a:endParaRPr>
            </a:p>
          </p:txBody>
        </p:sp>
      </p:grpSp>
      <p:grpSp>
        <p:nvGrpSpPr>
          <p:cNvPr id="157" name="Gruppieren 156">
            <a:extLst>
              <a:ext uri="{FF2B5EF4-FFF2-40B4-BE49-F238E27FC236}">
                <a16:creationId xmlns:a16="http://schemas.microsoft.com/office/drawing/2014/main" id="{EB19AC01-DAD0-484B-B1B6-859914ED0E19}"/>
              </a:ext>
            </a:extLst>
          </p:cNvPr>
          <p:cNvGrpSpPr/>
          <p:nvPr/>
        </p:nvGrpSpPr>
        <p:grpSpPr>
          <a:xfrm>
            <a:off x="2542981" y="1859828"/>
            <a:ext cx="6433512" cy="3255278"/>
            <a:chOff x="847912" y="1566103"/>
            <a:chExt cx="5361260" cy="2712732"/>
          </a:xfrm>
        </p:grpSpPr>
        <p:grpSp>
          <p:nvGrpSpPr>
            <p:cNvPr id="158" name="Gruppieren 157">
              <a:extLst>
                <a:ext uri="{FF2B5EF4-FFF2-40B4-BE49-F238E27FC236}">
                  <a16:creationId xmlns:a16="http://schemas.microsoft.com/office/drawing/2014/main" id="{D24C29FB-DDE3-466E-83E7-A8D08F45A32D}"/>
                </a:ext>
              </a:extLst>
            </p:cNvPr>
            <p:cNvGrpSpPr/>
            <p:nvPr/>
          </p:nvGrpSpPr>
          <p:grpSpPr>
            <a:xfrm>
              <a:off x="847912" y="1566103"/>
              <a:ext cx="5361260" cy="2712732"/>
              <a:chOff x="847912" y="1566103"/>
              <a:chExt cx="5361260" cy="2712732"/>
            </a:xfrm>
          </p:grpSpPr>
          <p:pic>
            <p:nvPicPr>
              <p:cNvPr id="160" name="Picture 4" descr="https://lh3.googleusercontent.com/RYbemZjwrfYaQBJ0sg1-XDcxn5KZyYXIF0NBNJ8Xxekv27pepJskoeYX4RXJvhXywggPMJQ12uyzafq5H19ST2ZspKvntmjDa3daL6lrv5ZAFsPdcbsouek-lGt0QspZZkI7MeYlAcvGTvSERnhBy9W6Z0Dc3ppQf1pYA9TFuWhvNBL4iVyP2GUtcuqkVGxf6c78A6TJcxpGKyNqj87wvUsw5wRcZ4pCWh5SphLvgfrbbJyosUIAt68KIFdUfLnxcV8EayZqrs5BdtmZFHiIxSI53WLBDfHt7XGXVPqIKmMXS9hBnnlMn0WUTo4yrkqIHH-_B5Uu_HxuUN4ClydJ1cDR0y1TzXJ_-cirlYUaX9a5f3PSRr93_eGp9oQBpC-k6WI8yXj8VTQc5Tloml0z3m69HAprFl666MEe7gMG4B6IK1g8gBqtw_UL8gfiBU_mWx_0Xn8RMnW4JBKRtIPEPoc3aAkqoV-c4nERkl0hNwaWYezFSQ4ka-LPHG9Qw2khd_KX6MU7PJlA5H8EgQ1w2rirlBvyx_zDMyESsfnqou02m9jz4kYpsE1aM3zPZst8yjLl63HomyM-5sPsuhsGSM9bwumKO5UJ8BB11WWMoWzsATq_RPjkLOMpUHsk2zZa_nT4VjjPQyFMyqkp6NjW77Kv44KXMcMC91DY6iI1msbmTw=w1393-h1233-no">
                <a:extLst>
                  <a:ext uri="{FF2B5EF4-FFF2-40B4-BE49-F238E27FC236}">
                    <a16:creationId xmlns:a16="http://schemas.microsoft.com/office/drawing/2014/main" id="{7F2DEB60-9F44-4B84-864A-B026ED38207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97" t="9986" r="2679"/>
              <a:stretch/>
            </p:blipFill>
            <p:spPr bwMode="auto">
              <a:xfrm>
                <a:off x="847912" y="1702791"/>
                <a:ext cx="2904747" cy="245603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161" name="Gerader Verbinder 160">
                <a:extLst>
                  <a:ext uri="{FF2B5EF4-FFF2-40B4-BE49-F238E27FC236}">
                    <a16:creationId xmlns:a16="http://schemas.microsoft.com/office/drawing/2014/main" id="{EE78D203-BC77-4C83-944C-E5FF37A0E7DE}"/>
                  </a:ext>
                </a:extLst>
              </p:cNvPr>
              <p:cNvCxnSpPr/>
              <p:nvPr/>
            </p:nvCxnSpPr>
            <p:spPr>
              <a:xfrm flipV="1">
                <a:off x="3752659" y="1566103"/>
                <a:ext cx="2456513" cy="24781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" name="Gerader Verbinder 161">
                <a:extLst>
                  <a:ext uri="{FF2B5EF4-FFF2-40B4-BE49-F238E27FC236}">
                    <a16:creationId xmlns:a16="http://schemas.microsoft.com/office/drawing/2014/main" id="{459539F1-2E9F-4A7F-8CE9-56424144017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65593" y="1718503"/>
                <a:ext cx="2443579" cy="256033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9" name="Textfeld 158">
              <a:extLst>
                <a:ext uri="{FF2B5EF4-FFF2-40B4-BE49-F238E27FC236}">
                  <a16:creationId xmlns:a16="http://schemas.microsoft.com/office/drawing/2014/main" id="{08D421AF-86CD-4307-950B-8F44F24217DF}"/>
                </a:ext>
              </a:extLst>
            </p:cNvPr>
            <p:cNvSpPr txBox="1"/>
            <p:nvPr/>
          </p:nvSpPr>
          <p:spPr>
            <a:xfrm>
              <a:off x="920608" y="3930057"/>
              <a:ext cx="2806698" cy="2308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>
                  <a:solidFill>
                    <a:schemeClr val="tx1"/>
                  </a:solidFill>
                </a:rPr>
                <a:t>Leopold et al., Rev. </a:t>
              </a:r>
              <a:r>
                <a:rPr lang="de-DE" sz="1200" err="1">
                  <a:solidFill>
                    <a:schemeClr val="tx1"/>
                  </a:solidFill>
                </a:rPr>
                <a:t>Sci</a:t>
              </a:r>
              <a:r>
                <a:rPr lang="de-DE" sz="1200">
                  <a:solidFill>
                    <a:schemeClr val="tx1"/>
                  </a:solidFill>
                </a:rPr>
                <a:t> </a:t>
              </a:r>
              <a:r>
                <a:rPr lang="de-DE" sz="1200" err="1">
                  <a:solidFill>
                    <a:schemeClr val="tx1"/>
                  </a:solidFill>
                </a:rPr>
                <a:t>Inst</a:t>
              </a:r>
              <a:r>
                <a:rPr lang="de-DE" sz="1200">
                  <a:solidFill>
                    <a:schemeClr val="tx1"/>
                  </a:solidFill>
                </a:rPr>
                <a:t>. </a:t>
              </a:r>
              <a:r>
                <a:rPr lang="de-DE" sz="1200" b="1">
                  <a:solidFill>
                    <a:schemeClr val="tx1"/>
                  </a:solidFill>
                </a:rPr>
                <a:t>90</a:t>
              </a:r>
              <a:r>
                <a:rPr lang="de-DE" sz="1200">
                  <a:solidFill>
                    <a:schemeClr val="tx1"/>
                  </a:solidFill>
                </a:rPr>
                <a:t>, 073201 (2019)</a:t>
              </a:r>
              <a:endParaRPr lang="en-US" sz="1200">
                <a:solidFill>
                  <a:schemeClr val="tx1"/>
                </a:solidFill>
              </a:endParaRPr>
            </a:p>
          </p:txBody>
        </p:sp>
      </p:grpSp>
      <p:grpSp>
        <p:nvGrpSpPr>
          <p:cNvPr id="163" name="Gruppieren 162">
            <a:extLst>
              <a:ext uri="{FF2B5EF4-FFF2-40B4-BE49-F238E27FC236}">
                <a16:creationId xmlns:a16="http://schemas.microsoft.com/office/drawing/2014/main" id="{8951754D-1885-4909-8B2A-9D038EA0D982}"/>
              </a:ext>
            </a:extLst>
          </p:cNvPr>
          <p:cNvGrpSpPr/>
          <p:nvPr/>
        </p:nvGrpSpPr>
        <p:grpSpPr>
          <a:xfrm>
            <a:off x="2039798" y="1846335"/>
            <a:ext cx="7777946" cy="3795702"/>
            <a:chOff x="7860232" y="2427491"/>
            <a:chExt cx="6481621" cy="3163085"/>
          </a:xfrm>
        </p:grpSpPr>
        <p:grpSp>
          <p:nvGrpSpPr>
            <p:cNvPr id="164" name="Gruppieren 163">
              <a:extLst>
                <a:ext uri="{FF2B5EF4-FFF2-40B4-BE49-F238E27FC236}">
                  <a16:creationId xmlns:a16="http://schemas.microsoft.com/office/drawing/2014/main" id="{A6988D20-C381-46F8-B841-D9D99659481B}"/>
                </a:ext>
              </a:extLst>
            </p:cNvPr>
            <p:cNvGrpSpPr/>
            <p:nvPr/>
          </p:nvGrpSpPr>
          <p:grpSpPr>
            <a:xfrm>
              <a:off x="7860232" y="2427491"/>
              <a:ext cx="6481621" cy="3163085"/>
              <a:chOff x="833579" y="1704602"/>
              <a:chExt cx="6481621" cy="3163085"/>
            </a:xfrm>
          </p:grpSpPr>
          <p:grpSp>
            <p:nvGrpSpPr>
              <p:cNvPr id="166" name="Gruppieren 165">
                <a:extLst>
                  <a:ext uri="{FF2B5EF4-FFF2-40B4-BE49-F238E27FC236}">
                    <a16:creationId xmlns:a16="http://schemas.microsoft.com/office/drawing/2014/main" id="{C1108C1D-EEDC-46EE-9299-7D0FCF1D1D8E}"/>
                  </a:ext>
                </a:extLst>
              </p:cNvPr>
              <p:cNvGrpSpPr/>
              <p:nvPr/>
            </p:nvGrpSpPr>
            <p:grpSpPr>
              <a:xfrm>
                <a:off x="833579" y="2404758"/>
                <a:ext cx="4710365" cy="2462929"/>
                <a:chOff x="6463934" y="1947566"/>
                <a:chExt cx="4710365" cy="2462929"/>
              </a:xfrm>
            </p:grpSpPr>
            <p:sp>
              <p:nvSpPr>
                <p:cNvPr id="169" name="Rechteck 168">
                  <a:extLst>
                    <a:ext uri="{FF2B5EF4-FFF2-40B4-BE49-F238E27FC236}">
                      <a16:creationId xmlns:a16="http://schemas.microsoft.com/office/drawing/2014/main" id="{9C13CDBE-5C40-4EB2-BA86-33326F88143E}"/>
                    </a:ext>
                  </a:extLst>
                </p:cNvPr>
                <p:cNvSpPr/>
                <p:nvPr/>
              </p:nvSpPr>
              <p:spPr>
                <a:xfrm>
                  <a:off x="6463934" y="1947566"/>
                  <a:ext cx="4710365" cy="2462929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170" name="Grafik 169">
                  <a:extLst>
                    <a:ext uri="{FF2B5EF4-FFF2-40B4-BE49-F238E27FC236}">
                      <a16:creationId xmlns:a16="http://schemas.microsoft.com/office/drawing/2014/main" id="{4D9B4DB5-E62F-4B26-8ABB-DC469623EFB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1183" t="13847" r="16664" b="20245"/>
                <a:stretch/>
              </p:blipFill>
              <p:spPr>
                <a:xfrm>
                  <a:off x="6463934" y="2018104"/>
                  <a:ext cx="4628941" cy="2378466"/>
                </a:xfrm>
                <a:prstGeom prst="rect">
                  <a:avLst/>
                </a:prstGeom>
              </p:spPr>
            </p:pic>
          </p:grpSp>
          <p:cxnSp>
            <p:nvCxnSpPr>
              <p:cNvPr id="167" name="Gerader Verbinder 166">
                <a:extLst>
                  <a:ext uri="{FF2B5EF4-FFF2-40B4-BE49-F238E27FC236}">
                    <a16:creationId xmlns:a16="http://schemas.microsoft.com/office/drawing/2014/main" id="{765922C9-66ED-4FA3-86E3-AA07F9952E5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543942" y="1704602"/>
                <a:ext cx="1771258" cy="700156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" name="Gerader Verbinder 167">
                <a:extLst>
                  <a:ext uri="{FF2B5EF4-FFF2-40B4-BE49-F238E27FC236}">
                    <a16:creationId xmlns:a16="http://schemas.microsoft.com/office/drawing/2014/main" id="{4160BC04-A726-4F66-9E2C-CC86B9F2B30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43968" y="1794566"/>
                <a:ext cx="465024" cy="60130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5" name="Textfeld 164">
              <a:extLst>
                <a:ext uri="{FF2B5EF4-FFF2-40B4-BE49-F238E27FC236}">
                  <a16:creationId xmlns:a16="http://schemas.microsoft.com/office/drawing/2014/main" id="{C1081D99-9AF6-4517-9869-D2AA5BC1A5D8}"/>
                </a:ext>
              </a:extLst>
            </p:cNvPr>
            <p:cNvSpPr txBox="1"/>
            <p:nvPr/>
          </p:nvSpPr>
          <p:spPr>
            <a:xfrm>
              <a:off x="9419388" y="3139392"/>
              <a:ext cx="2956312" cy="2308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>
                  <a:solidFill>
                    <a:schemeClr val="tx1"/>
                  </a:solidFill>
                </a:rPr>
                <a:t>Micke</a:t>
              </a:r>
              <a:r>
                <a:rPr lang="de-DE" sz="1200" i="1">
                  <a:solidFill>
                    <a:schemeClr val="tx1"/>
                  </a:solidFill>
                </a:rPr>
                <a:t> et al</a:t>
              </a:r>
              <a:r>
                <a:rPr lang="de-DE" sz="1200">
                  <a:solidFill>
                    <a:schemeClr val="tx1"/>
                  </a:solidFill>
                </a:rPr>
                <a:t>., Rev. </a:t>
              </a:r>
              <a:r>
                <a:rPr lang="de-DE" sz="1200" err="1">
                  <a:solidFill>
                    <a:schemeClr val="tx1"/>
                  </a:solidFill>
                </a:rPr>
                <a:t>Sci</a:t>
              </a:r>
              <a:r>
                <a:rPr lang="de-DE" sz="1200">
                  <a:solidFill>
                    <a:schemeClr val="tx1"/>
                  </a:solidFill>
                </a:rPr>
                <a:t>. Instrum. </a:t>
              </a:r>
              <a:r>
                <a:rPr lang="de-DE" sz="1200" b="1">
                  <a:solidFill>
                    <a:schemeClr val="tx1"/>
                  </a:solidFill>
                </a:rPr>
                <a:t>90 </a:t>
              </a:r>
              <a:r>
                <a:rPr lang="de-DE" sz="1200">
                  <a:solidFill>
                    <a:schemeClr val="tx1"/>
                  </a:solidFill>
                </a:rPr>
                <a:t>065104 (2019)</a:t>
              </a:r>
              <a:endParaRPr lang="en-US" sz="1200">
                <a:solidFill>
                  <a:schemeClr val="tx1"/>
                </a:solidFill>
              </a:endParaRPr>
            </a:p>
          </p:txBody>
        </p:sp>
      </p:grpSp>
      <p:cxnSp>
        <p:nvCxnSpPr>
          <p:cNvPr id="173" name="Gerader Verbinder 172">
            <a:extLst>
              <a:ext uri="{FF2B5EF4-FFF2-40B4-BE49-F238E27FC236}">
                <a16:creationId xmlns:a16="http://schemas.microsoft.com/office/drawing/2014/main" id="{D85589F4-8E2F-4F85-9E29-0E4642777A05}"/>
              </a:ext>
            </a:extLst>
          </p:cNvPr>
          <p:cNvCxnSpPr>
            <a:cxnSpLocks/>
          </p:cNvCxnSpPr>
          <p:nvPr/>
        </p:nvCxnSpPr>
        <p:spPr>
          <a:xfrm flipH="1">
            <a:off x="8782304" y="1941570"/>
            <a:ext cx="250538" cy="759710"/>
          </a:xfrm>
          <a:prstGeom prst="line">
            <a:avLst/>
          </a:prstGeom>
          <a:ln w="19050">
            <a:solidFill>
              <a:schemeClr val="tx1"/>
            </a:solidFill>
            <a:tailEnd type="none"/>
          </a:ln>
          <a:effectLst>
            <a:outerShdw blurRad="381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" name="Gerader Verbinder 173">
            <a:extLst>
              <a:ext uri="{FF2B5EF4-FFF2-40B4-BE49-F238E27FC236}">
                <a16:creationId xmlns:a16="http://schemas.microsoft.com/office/drawing/2014/main" id="{0EDD7A2F-DD8D-405F-87A6-44761DC5480E}"/>
              </a:ext>
            </a:extLst>
          </p:cNvPr>
          <p:cNvCxnSpPr>
            <a:cxnSpLocks/>
          </p:cNvCxnSpPr>
          <p:nvPr/>
        </p:nvCxnSpPr>
        <p:spPr>
          <a:xfrm>
            <a:off x="8998103" y="1941570"/>
            <a:ext cx="1352259" cy="759710"/>
          </a:xfrm>
          <a:prstGeom prst="line">
            <a:avLst/>
          </a:prstGeom>
          <a:ln w="15875">
            <a:solidFill>
              <a:schemeClr val="tx1"/>
            </a:solidFill>
            <a:tailEnd type="none"/>
          </a:ln>
          <a:effectLst>
            <a:outerShdw blurRad="381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Grafik 2">
            <a:extLst>
              <a:ext uri="{FF2B5EF4-FFF2-40B4-BE49-F238E27FC236}">
                <a16:creationId xmlns:a16="http://schemas.microsoft.com/office/drawing/2014/main" id="{D4B76D09-4E62-F7F4-978A-E8028E0B48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21205" y="2700992"/>
            <a:ext cx="4752000" cy="1269985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B878176D-8161-44D4-B837-921807644C1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15592" y="2706324"/>
            <a:ext cx="4752000" cy="1274693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E1BC9B7B-7E83-CD95-7582-08070D5A278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1016" b="4376"/>
          <a:stretch/>
        </p:blipFill>
        <p:spPr>
          <a:xfrm>
            <a:off x="7215780" y="2724803"/>
            <a:ext cx="4752000" cy="122604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0B60213B-314B-DE8E-91A2-1A4B4F513F30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274" t="4563" b="4437"/>
          <a:stretch/>
        </p:blipFill>
        <p:spPr>
          <a:xfrm>
            <a:off x="7806950" y="2711161"/>
            <a:ext cx="3320320" cy="122604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46601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65C02708-1EC1-43D4-A38F-9208C222BA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Quantum </a:t>
            </a:r>
            <a:r>
              <a:rPr lang="de-DE" dirty="0" err="1"/>
              <a:t>logic</a:t>
            </a:r>
            <a:r>
              <a:rPr lang="de-DE" dirty="0"/>
              <a:t> </a:t>
            </a:r>
            <a:r>
              <a:rPr lang="de-DE" dirty="0" err="1"/>
              <a:t>spectroscopy</a:t>
            </a:r>
            <a:endParaRPr lang="en-US" dirty="0"/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311F49A0-645B-4A0C-9231-66E8B831B750}"/>
              </a:ext>
            </a:extLst>
          </p:cNvPr>
          <p:cNvGrpSpPr/>
          <p:nvPr/>
        </p:nvGrpSpPr>
        <p:grpSpPr>
          <a:xfrm>
            <a:off x="6096000" y="954466"/>
            <a:ext cx="4762454" cy="4949066"/>
            <a:chOff x="4911174" y="1630540"/>
            <a:chExt cx="4017310" cy="4174724"/>
          </a:xfrm>
        </p:grpSpPr>
        <p:grpSp>
          <p:nvGrpSpPr>
            <p:cNvPr id="6" name="Gruppieren 5">
              <a:extLst>
                <a:ext uri="{FF2B5EF4-FFF2-40B4-BE49-F238E27FC236}">
                  <a16:creationId xmlns:a16="http://schemas.microsoft.com/office/drawing/2014/main" id="{BA1BC302-5A4E-4203-8B9A-43A5D1D04217}"/>
                </a:ext>
              </a:extLst>
            </p:cNvPr>
            <p:cNvGrpSpPr/>
            <p:nvPr/>
          </p:nvGrpSpPr>
          <p:grpSpPr>
            <a:xfrm>
              <a:off x="7059181" y="3505867"/>
              <a:ext cx="1421619" cy="894880"/>
              <a:chOff x="6120172" y="1466296"/>
              <a:chExt cx="1421619" cy="894880"/>
            </a:xfrm>
          </p:grpSpPr>
          <p:cxnSp>
            <p:nvCxnSpPr>
              <p:cNvPr id="10" name="Gerader Verbinder 9">
                <a:extLst>
                  <a:ext uri="{FF2B5EF4-FFF2-40B4-BE49-F238E27FC236}">
                    <a16:creationId xmlns:a16="http://schemas.microsoft.com/office/drawing/2014/main" id="{DA2D098F-E2AE-41CA-AB54-6A65EC0454C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120172" y="2168860"/>
                <a:ext cx="576064" cy="0"/>
              </a:xfrm>
              <a:prstGeom prst="line">
                <a:avLst/>
              </a:prstGeom>
              <a:ln w="28575">
                <a:solidFill>
                  <a:schemeClr val="tx1"/>
                </a:solidFill>
                <a:headEnd type="none" w="med" len="med"/>
                <a:tailEnd type="none" w="med" len="med"/>
              </a:ln>
              <a:effectLst>
                <a:outerShdw blurRad="38100" dist="254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Gerader Verbinder 10">
                <a:extLst>
                  <a:ext uri="{FF2B5EF4-FFF2-40B4-BE49-F238E27FC236}">
                    <a16:creationId xmlns:a16="http://schemas.microsoft.com/office/drawing/2014/main" id="{C47C4349-62EF-4707-A6E5-6E1EE28D1E2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120172" y="1664804"/>
                <a:ext cx="576064" cy="0"/>
              </a:xfrm>
              <a:prstGeom prst="line">
                <a:avLst/>
              </a:prstGeom>
              <a:ln w="28575">
                <a:solidFill>
                  <a:schemeClr val="tx1"/>
                </a:solidFill>
                <a:headEnd type="none" w="med" len="med"/>
                <a:tailEnd type="none" w="med" len="med"/>
              </a:ln>
              <a:effectLst>
                <a:outerShdw blurRad="38100" dist="254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Textfeld 11">
                <a:extLst>
                  <a:ext uri="{FF2B5EF4-FFF2-40B4-BE49-F238E27FC236}">
                    <a16:creationId xmlns:a16="http://schemas.microsoft.com/office/drawing/2014/main" id="{175A9C63-D003-492F-A58D-31EE3068D3D5}"/>
                  </a:ext>
                </a:extLst>
              </p:cNvPr>
              <p:cNvSpPr txBox="1"/>
              <p:nvPr/>
            </p:nvSpPr>
            <p:spPr>
              <a:xfrm>
                <a:off x="6713699" y="1991844"/>
                <a:ext cx="828092" cy="369332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r>
                  <a:rPr lang="de-DE" baseline="30000" dirty="0">
                    <a:solidFill>
                      <a:schemeClr val="tx1"/>
                    </a:solidFill>
                    <a:latin typeface="+mn-lt"/>
                  </a:rPr>
                  <a:t>2</a:t>
                </a:r>
                <a:r>
                  <a:rPr lang="de-DE" dirty="0">
                    <a:solidFill>
                      <a:schemeClr val="tx1"/>
                    </a:solidFill>
                    <a:latin typeface="+mn-lt"/>
                  </a:rPr>
                  <a:t>P</a:t>
                </a:r>
                <a:r>
                  <a:rPr lang="de-DE" baseline="-25000" dirty="0">
                    <a:solidFill>
                      <a:schemeClr val="tx1"/>
                    </a:solidFill>
                    <a:latin typeface="+mn-lt"/>
                  </a:rPr>
                  <a:t>1/2</a:t>
                </a:r>
                <a:endParaRPr lang="en-US" baseline="-25000" dirty="0" err="1">
                  <a:solidFill>
                    <a:schemeClr val="tx1"/>
                  </a:solidFill>
                  <a:latin typeface="+mn-lt"/>
                </a:endParaRPr>
              </a:p>
            </p:txBody>
          </p:sp>
          <p:sp>
            <p:nvSpPr>
              <p:cNvPr id="13" name="Textfeld 12">
                <a:extLst>
                  <a:ext uri="{FF2B5EF4-FFF2-40B4-BE49-F238E27FC236}">
                    <a16:creationId xmlns:a16="http://schemas.microsoft.com/office/drawing/2014/main" id="{C2E3EE70-9A60-4A08-BE21-0DD01B19015D}"/>
                  </a:ext>
                </a:extLst>
              </p:cNvPr>
              <p:cNvSpPr txBox="1"/>
              <p:nvPr/>
            </p:nvSpPr>
            <p:spPr>
              <a:xfrm>
                <a:off x="6713699" y="1466296"/>
                <a:ext cx="828092" cy="369332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r>
                  <a:rPr lang="de-DE" baseline="30000" dirty="0">
                    <a:solidFill>
                      <a:schemeClr val="tx1"/>
                    </a:solidFill>
                    <a:latin typeface="+mn-lt"/>
                  </a:rPr>
                  <a:t>2</a:t>
                </a:r>
                <a:r>
                  <a:rPr lang="de-DE" dirty="0">
                    <a:solidFill>
                      <a:schemeClr val="tx1"/>
                    </a:solidFill>
                    <a:latin typeface="+mn-lt"/>
                  </a:rPr>
                  <a:t>P</a:t>
                </a:r>
                <a:r>
                  <a:rPr lang="de-DE" baseline="-25000" dirty="0">
                    <a:solidFill>
                      <a:schemeClr val="tx1"/>
                    </a:solidFill>
                    <a:latin typeface="+mn-lt"/>
                  </a:rPr>
                  <a:t>3/2</a:t>
                </a:r>
                <a:endParaRPr lang="en-US" baseline="-25000" dirty="0" err="1">
                  <a:solidFill>
                    <a:schemeClr val="tx1"/>
                  </a:solidFill>
                  <a:latin typeface="+mn-lt"/>
                </a:endParaRPr>
              </a:p>
            </p:txBody>
          </p:sp>
          <p:cxnSp>
            <p:nvCxnSpPr>
              <p:cNvPr id="14" name="Gerade Verbindung mit Pfeil 13">
                <a:extLst>
                  <a:ext uri="{FF2B5EF4-FFF2-40B4-BE49-F238E27FC236}">
                    <a16:creationId xmlns:a16="http://schemas.microsoft.com/office/drawing/2014/main" id="{88FA3F47-6DD3-45FD-BA99-CE1E3BD4EDF3}"/>
                  </a:ext>
                </a:extLst>
              </p:cNvPr>
              <p:cNvCxnSpPr/>
              <p:nvPr/>
            </p:nvCxnSpPr>
            <p:spPr>
              <a:xfrm>
                <a:off x="6264188" y="1658480"/>
                <a:ext cx="0" cy="518030"/>
              </a:xfrm>
              <a:prstGeom prst="straightConnector1">
                <a:avLst/>
              </a:prstGeom>
              <a:ln w="28575">
                <a:solidFill>
                  <a:srgbClr val="0000FF"/>
                </a:solidFill>
                <a:headEnd type="arrow" w="med" len="med"/>
                <a:tailEnd type="arrow" w="med" len="med"/>
              </a:ln>
              <a:effectLst>
                <a:outerShdw blurRad="38100" dist="254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Textfeld 14">
                <a:extLst>
                  <a:ext uri="{FF2B5EF4-FFF2-40B4-BE49-F238E27FC236}">
                    <a16:creationId xmlns:a16="http://schemas.microsoft.com/office/drawing/2014/main" id="{F2E55377-5793-42D1-8455-CC7570013034}"/>
                  </a:ext>
                </a:extLst>
              </p:cNvPr>
              <p:cNvSpPr txBox="1"/>
              <p:nvPr/>
            </p:nvSpPr>
            <p:spPr>
              <a:xfrm flipH="1">
                <a:off x="6292508" y="1727520"/>
                <a:ext cx="968241" cy="369332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r>
                  <a:rPr lang="de-DE" dirty="0">
                    <a:solidFill>
                      <a:srgbClr val="0000FF"/>
                    </a:solidFill>
                    <a:latin typeface="+mn-lt"/>
                  </a:rPr>
                  <a:t>441 </a:t>
                </a:r>
                <a:r>
                  <a:rPr lang="de-DE" dirty="0" err="1">
                    <a:solidFill>
                      <a:srgbClr val="0000FF"/>
                    </a:solidFill>
                    <a:latin typeface="+mn-lt"/>
                  </a:rPr>
                  <a:t>nm</a:t>
                </a:r>
                <a:endParaRPr lang="en-US" dirty="0" err="1">
                  <a:solidFill>
                    <a:srgbClr val="0000FF"/>
                  </a:solidFill>
                  <a:latin typeface="+mn-lt"/>
                </a:endParaRPr>
              </a:p>
            </p:txBody>
          </p:sp>
        </p:grpSp>
        <p:sp>
          <p:nvSpPr>
            <p:cNvPr id="7" name="Textfeld 6">
              <a:extLst>
                <a:ext uri="{FF2B5EF4-FFF2-40B4-BE49-F238E27FC236}">
                  <a16:creationId xmlns:a16="http://schemas.microsoft.com/office/drawing/2014/main" id="{5FEBCE89-BE10-4100-8BA0-84859526BA43}"/>
                </a:ext>
              </a:extLst>
            </p:cNvPr>
            <p:cNvSpPr txBox="1"/>
            <p:nvPr/>
          </p:nvSpPr>
          <p:spPr>
            <a:xfrm>
              <a:off x="7167058" y="4463824"/>
              <a:ext cx="739169" cy="369332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de-DE" dirty="0">
                  <a:solidFill>
                    <a:schemeClr val="tx1"/>
                  </a:solidFill>
                  <a:latin typeface="+mn-lt"/>
                </a:rPr>
                <a:t>Ar</a:t>
              </a:r>
              <a:r>
                <a:rPr lang="de-DE" baseline="30000" dirty="0">
                  <a:solidFill>
                    <a:schemeClr val="tx1"/>
                  </a:solidFill>
                  <a:latin typeface="+mn-lt"/>
                </a:rPr>
                <a:t>13+</a:t>
              </a:r>
              <a:endParaRPr lang="en-US" baseline="30000" dirty="0" err="1">
                <a:solidFill>
                  <a:schemeClr val="tx1"/>
                </a:solidFill>
                <a:latin typeface="+mn-lt"/>
              </a:endParaRPr>
            </a:p>
          </p:txBody>
        </p:sp>
        <p:pic>
          <p:nvPicPr>
            <p:cNvPr id="8" name="Grafik 7" descr="C:\Users\Peter\Publications\QL paper\HCI_QL_manuscript\gfx\Rabi.png">
              <a:extLst>
                <a:ext uri="{FF2B5EF4-FFF2-40B4-BE49-F238E27FC236}">
                  <a16:creationId xmlns:a16="http://schemas.microsoft.com/office/drawing/2014/main" id="{EDB6EB32-2B23-4220-8E36-2CCC3566ADC7}"/>
                </a:ext>
              </a:extLst>
            </p:cNvPr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878" r="33622"/>
            <a:stretch/>
          </p:blipFill>
          <p:spPr bwMode="auto">
            <a:xfrm>
              <a:off x="4911174" y="2090637"/>
              <a:ext cx="4017310" cy="371462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" name="Textfeld 8">
              <a:extLst>
                <a:ext uri="{FF2B5EF4-FFF2-40B4-BE49-F238E27FC236}">
                  <a16:creationId xmlns:a16="http://schemas.microsoft.com/office/drawing/2014/main" id="{E3FB89EE-CE0F-4FC4-BE49-69C86BD3186E}"/>
                </a:ext>
              </a:extLst>
            </p:cNvPr>
            <p:cNvSpPr txBox="1"/>
            <p:nvPr/>
          </p:nvSpPr>
          <p:spPr>
            <a:xfrm>
              <a:off x="5364089" y="1630540"/>
              <a:ext cx="3564395" cy="59712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000" dirty="0" err="1">
                  <a:solidFill>
                    <a:schemeClr val="tx1"/>
                  </a:solidFill>
                  <a:latin typeface="+mn-lt"/>
                </a:rPr>
                <a:t>decoherence</a:t>
              </a:r>
              <a:r>
                <a:rPr lang="de-DE" sz="2000" dirty="0">
                  <a:solidFill>
                    <a:schemeClr val="tx1"/>
                  </a:solidFill>
                  <a:latin typeface="+mn-lt"/>
                </a:rPr>
                <a:t> </a:t>
              </a:r>
              <a:r>
                <a:rPr lang="de-DE" sz="2000" dirty="0" err="1">
                  <a:solidFill>
                    <a:schemeClr val="tx1"/>
                  </a:solidFill>
                  <a:latin typeface="+mn-lt"/>
                </a:rPr>
                <a:t>dominated</a:t>
              </a:r>
              <a:r>
                <a:rPr lang="de-DE" sz="2000" dirty="0">
                  <a:solidFill>
                    <a:schemeClr val="tx1"/>
                  </a:solidFill>
                  <a:latin typeface="+mn-lt"/>
                </a:rPr>
                <a:t> </a:t>
              </a:r>
              <a:r>
                <a:rPr lang="de-DE" sz="2000" dirty="0" err="1">
                  <a:solidFill>
                    <a:schemeClr val="tx1"/>
                  </a:solidFill>
                  <a:latin typeface="+mn-lt"/>
                </a:rPr>
                <a:t>by</a:t>
              </a:r>
              <a:r>
                <a:rPr lang="de-DE" sz="2000" dirty="0">
                  <a:solidFill>
                    <a:schemeClr val="tx1"/>
                  </a:solidFill>
                  <a:latin typeface="+mn-lt"/>
                </a:rPr>
                <a:t> </a:t>
              </a:r>
              <a:br>
                <a:rPr lang="de-DE" sz="2000" dirty="0">
                  <a:solidFill>
                    <a:schemeClr val="tx1"/>
                  </a:solidFill>
                  <a:latin typeface="+mn-lt"/>
                </a:rPr>
              </a:br>
              <a:r>
                <a:rPr lang="de-DE" sz="2000" dirty="0" err="1">
                  <a:solidFill>
                    <a:schemeClr val="tx1"/>
                  </a:solidFill>
                  <a:latin typeface="+mn-lt"/>
                </a:rPr>
                <a:t>excited</a:t>
              </a:r>
              <a:r>
                <a:rPr lang="de-DE" sz="2000" dirty="0">
                  <a:solidFill>
                    <a:schemeClr val="tx1"/>
                  </a:solidFill>
                  <a:latin typeface="+mn-lt"/>
                </a:rPr>
                <a:t> </a:t>
              </a:r>
              <a:r>
                <a:rPr lang="de-DE" sz="2000" dirty="0" err="1">
                  <a:solidFill>
                    <a:schemeClr val="tx1"/>
                  </a:solidFill>
                  <a:latin typeface="+mn-lt"/>
                </a:rPr>
                <a:t>state</a:t>
              </a:r>
              <a:r>
                <a:rPr lang="de-DE" sz="2000" dirty="0">
                  <a:solidFill>
                    <a:schemeClr val="tx1"/>
                  </a:solidFill>
                  <a:latin typeface="+mn-lt"/>
                </a:rPr>
                <a:t> </a:t>
              </a:r>
              <a:r>
                <a:rPr lang="de-DE" sz="2000" dirty="0" err="1">
                  <a:solidFill>
                    <a:schemeClr val="tx1"/>
                  </a:solidFill>
                  <a:latin typeface="+mn-lt"/>
                </a:rPr>
                <a:t>lifetime</a:t>
              </a:r>
              <a:r>
                <a:rPr lang="de-DE" sz="2000" dirty="0">
                  <a:solidFill>
                    <a:schemeClr val="tx1"/>
                  </a:solidFill>
                  <a:latin typeface="+mn-lt"/>
                </a:rPr>
                <a:t> </a:t>
              </a:r>
              <a:r>
                <a:rPr lang="de-DE" sz="2000" dirty="0" err="1">
                  <a:solidFill>
                    <a:schemeClr val="tx1"/>
                  </a:solidFill>
                  <a:latin typeface="+mn-lt"/>
                </a:rPr>
                <a:t>of</a:t>
              </a:r>
              <a:r>
                <a:rPr lang="de-DE" sz="2000" dirty="0">
                  <a:solidFill>
                    <a:schemeClr val="tx1"/>
                  </a:solidFill>
                  <a:latin typeface="+mn-lt"/>
                </a:rPr>
                <a:t> 9.97(26)</a:t>
              </a:r>
              <a:r>
                <a:rPr lang="de-DE" sz="2000" dirty="0" err="1">
                  <a:solidFill>
                    <a:schemeClr val="tx1"/>
                  </a:solidFill>
                  <a:latin typeface="+mn-lt"/>
                </a:rPr>
                <a:t>ms</a:t>
              </a:r>
              <a:endParaRPr lang="en-US" sz="2000" dirty="0" err="1">
                <a:solidFill>
                  <a:schemeClr val="tx1"/>
                </a:solidFill>
                <a:latin typeface="+mn-lt"/>
              </a:endParaRPr>
            </a:p>
          </p:txBody>
        </p:sp>
      </p:grp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EDF92834-EAFC-431B-AB4E-DF29D0261EFF}"/>
              </a:ext>
            </a:extLst>
          </p:cNvPr>
          <p:cNvGrpSpPr/>
          <p:nvPr/>
        </p:nvGrpSpPr>
        <p:grpSpPr>
          <a:xfrm>
            <a:off x="835026" y="953833"/>
            <a:ext cx="5114878" cy="4949698"/>
            <a:chOff x="185398" y="1630006"/>
            <a:chExt cx="4314592" cy="417525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feld 16">
                  <a:extLst>
                    <a:ext uri="{FF2B5EF4-FFF2-40B4-BE49-F238E27FC236}">
                      <a16:creationId xmlns:a16="http://schemas.microsoft.com/office/drawing/2014/main" id="{BE89EEB3-4457-4C1C-B4AE-D15AE0EBE9FF}"/>
                    </a:ext>
                  </a:extLst>
                </p:cNvPr>
                <p:cNvSpPr txBox="1"/>
                <p:nvPr/>
              </p:nvSpPr>
              <p:spPr>
                <a:xfrm>
                  <a:off x="881903" y="1630006"/>
                  <a:ext cx="3489956" cy="597129"/>
                </a:xfrm>
                <a:prstGeom prst="rect">
                  <a:avLst/>
                </a:prstGeom>
                <a:noFill/>
                <a:effectLst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de-DE" sz="2000" dirty="0">
                      <a:solidFill>
                        <a:schemeClr val="tx1"/>
                      </a:solidFill>
                    </a:rPr>
                    <a:t>Fourier-limited </a:t>
                  </a:r>
                  <a:r>
                    <a:rPr lang="de-DE" sz="2000" dirty="0" err="1">
                      <a:solidFill>
                        <a:schemeClr val="tx1"/>
                      </a:solidFill>
                    </a:rPr>
                    <a:t>linewidth</a:t>
                  </a:r>
                  <a:r>
                    <a:rPr lang="de-DE" sz="2000" dirty="0">
                      <a:solidFill>
                        <a:schemeClr val="tx1"/>
                      </a:solidFill>
                    </a:rPr>
                    <a:t>: 65 Hz </a:t>
                  </a:r>
                  <a:br>
                    <a:rPr lang="de-DE" sz="2000" dirty="0">
                      <a:solidFill>
                        <a:schemeClr val="tx1"/>
                      </a:solidFill>
                    </a:rPr>
                  </a:br>
                  <a:r>
                    <a:rPr lang="de-DE" sz="2000" dirty="0">
                      <a:solidFill>
                        <a:schemeClr val="tx1"/>
                      </a:solidFill>
                    </a:rPr>
                    <a:t>(12 </a:t>
                  </a:r>
                  <a:r>
                    <a:rPr lang="de-DE" sz="2000" dirty="0" err="1">
                      <a:solidFill>
                        <a:schemeClr val="tx1"/>
                      </a:solidFill>
                    </a:rPr>
                    <a:t>ms</a:t>
                  </a:r>
                  <a:r>
                    <a:rPr lang="de-DE" sz="2000" dirty="0">
                      <a:solidFill>
                        <a:schemeClr val="tx1"/>
                      </a:solidFill>
                    </a:rPr>
                    <a:t> probe time) </a:t>
                  </a:r>
                  <a:r>
                    <a:rPr lang="de-DE" sz="2000" dirty="0" err="1">
                      <a:solidFill>
                        <a:schemeClr val="tx1"/>
                      </a:solidFill>
                    </a:rPr>
                    <a:t>resolution</a:t>
                  </a:r>
                  <a:r>
                    <a:rPr lang="de-DE" sz="2000" dirty="0">
                      <a:solidFill>
                        <a:schemeClr val="tx1"/>
                      </a:solidFill>
                    </a:rPr>
                    <a:t>: </a:t>
                  </a:r>
                  <a14:m>
                    <m:oMath xmlns:m="http://schemas.openxmlformats.org/officeDocument/2006/math">
                      <m:r>
                        <a:rPr lang="de-DE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∼5</m:t>
                      </m:r>
                    </m:oMath>
                  </a14:m>
                  <a:r>
                    <a:rPr lang="de-DE" sz="2000" dirty="0">
                      <a:solidFill>
                        <a:schemeClr val="tx1"/>
                      </a:solidFill>
                    </a:rPr>
                    <a:t> Hz</a:t>
                  </a:r>
                </a:p>
              </p:txBody>
            </p:sp>
          </mc:Choice>
          <mc:Fallback xmlns="">
            <p:sp>
              <p:nvSpPr>
                <p:cNvPr id="17" name="Textfeld 16">
                  <a:extLst>
                    <a:ext uri="{FF2B5EF4-FFF2-40B4-BE49-F238E27FC236}">
                      <a16:creationId xmlns:a16="http://schemas.microsoft.com/office/drawing/2014/main" id="{BE89EEB3-4457-4C1C-B4AE-D15AE0EBE9F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1903" y="1630006"/>
                  <a:ext cx="3489956" cy="597129"/>
                </a:xfrm>
                <a:prstGeom prst="rect">
                  <a:avLst/>
                </a:prstGeom>
                <a:blipFill>
                  <a:blip r:embed="rId3"/>
                  <a:stretch>
                    <a:fillRect l="-1178" t="-4274" r="-1031" b="-13675"/>
                  </a:stretch>
                </a:blipFill>
                <a:effectLst/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8" name="Grafik 17" descr="C:\Users\Peter\Publications\QL paper\HCI_QL_manuscript\gfx\Rabi.png">
              <a:extLst>
                <a:ext uri="{FF2B5EF4-FFF2-40B4-BE49-F238E27FC236}">
                  <a16:creationId xmlns:a16="http://schemas.microsoft.com/office/drawing/2014/main" id="{037954EC-2EA7-4192-AE06-CB9DE73A849C}"/>
                </a:ext>
              </a:extLst>
            </p:cNvPr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7243"/>
            <a:stretch/>
          </p:blipFill>
          <p:spPr bwMode="auto">
            <a:xfrm>
              <a:off x="185398" y="2090636"/>
              <a:ext cx="4314592" cy="371462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9" name="Rechteck 18">
            <a:extLst>
              <a:ext uri="{FF2B5EF4-FFF2-40B4-BE49-F238E27FC236}">
                <a16:creationId xmlns:a16="http://schemas.microsoft.com/office/drawing/2014/main" id="{65D53E2D-2FC0-4A4E-8A56-17C002380E9C}"/>
              </a:ext>
            </a:extLst>
          </p:cNvPr>
          <p:cNvSpPr/>
          <p:nvPr/>
        </p:nvSpPr>
        <p:spPr>
          <a:xfrm>
            <a:off x="688930" y="1173978"/>
            <a:ext cx="542003" cy="85364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/>
            <a:lightRig rig="contrasting" dir="t"/>
          </a:scene3d>
          <a:sp3d prstMaterial="plastic"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Arial" panose="020B0604020202020204" pitchFamily="34" charset="0"/>
            </a:endParaRP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83BE6D21-D3A1-4237-82E1-BFAB0DA7D2A7}"/>
              </a:ext>
            </a:extLst>
          </p:cNvPr>
          <p:cNvSpPr txBox="1"/>
          <p:nvPr/>
        </p:nvSpPr>
        <p:spPr>
          <a:xfrm>
            <a:off x="8846728" y="6397494"/>
            <a:ext cx="3189393" cy="33855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de-DE" sz="1600" dirty="0" err="1">
                <a:solidFill>
                  <a:schemeClr val="tx1"/>
                </a:solidFill>
                <a:latin typeface="+mn-lt"/>
              </a:rPr>
              <a:t>Micke</a:t>
            </a:r>
            <a:r>
              <a:rPr lang="de-DE" sz="1600" dirty="0">
                <a:solidFill>
                  <a:schemeClr val="tx1"/>
                </a:solidFill>
                <a:latin typeface="+mn-lt"/>
              </a:rPr>
              <a:t> </a:t>
            </a:r>
            <a:r>
              <a:rPr lang="de-DE" sz="1600" i="1" dirty="0">
                <a:solidFill>
                  <a:schemeClr val="tx1"/>
                </a:solidFill>
                <a:latin typeface="+mn-lt"/>
              </a:rPr>
              <a:t>et al.</a:t>
            </a:r>
            <a:r>
              <a:rPr lang="de-DE" sz="1600" dirty="0">
                <a:solidFill>
                  <a:schemeClr val="tx1"/>
                </a:solidFill>
                <a:latin typeface="+mn-lt"/>
              </a:rPr>
              <a:t>, Nature </a:t>
            </a:r>
            <a:r>
              <a:rPr lang="de-DE" sz="1600" b="1" dirty="0">
                <a:solidFill>
                  <a:schemeClr val="tx1"/>
                </a:solidFill>
                <a:latin typeface="+mn-lt"/>
              </a:rPr>
              <a:t>578</a:t>
            </a:r>
            <a:r>
              <a:rPr lang="de-DE" sz="1600" dirty="0">
                <a:solidFill>
                  <a:schemeClr val="tx1"/>
                </a:solidFill>
                <a:latin typeface="+mn-lt"/>
              </a:rPr>
              <a:t>, 60 (2020)</a:t>
            </a:r>
            <a:endParaRPr lang="en-GB" sz="1600" dirty="0" err="1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30563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3B5194C3-4945-45B0-B0F6-6235819648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Cooling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challenging</a:t>
            </a:r>
            <a:endParaRPr lang="en-US" dirty="0"/>
          </a:p>
        </p:txBody>
      </p:sp>
      <p:sp>
        <p:nvSpPr>
          <p:cNvPr id="5" name="Inhaltsplatzhalter 3">
            <a:extLst>
              <a:ext uri="{FF2B5EF4-FFF2-40B4-BE49-F238E27FC236}">
                <a16:creationId xmlns:a16="http://schemas.microsoft.com/office/drawing/2014/main" id="{9AF2FB1B-53F8-4853-A0DF-37BD51A43AA7}"/>
              </a:ext>
            </a:extLst>
          </p:cNvPr>
          <p:cNvSpPr txBox="1">
            <a:spLocks/>
          </p:cNvSpPr>
          <p:nvPr/>
        </p:nvSpPr>
        <p:spPr>
          <a:xfrm>
            <a:off x="331808" y="818709"/>
            <a:ext cx="11260474" cy="549989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2400" b="1" dirty="0"/>
              <a:t>Large q/m </a:t>
            </a:r>
            <a:r>
              <a:rPr lang="de-DE" sz="2400" b="1" dirty="0" err="1"/>
              <a:t>mismatch</a:t>
            </a:r>
            <a:r>
              <a:rPr lang="de-DE" sz="2400" b="1" dirty="0"/>
              <a:t> </a:t>
            </a:r>
            <a:r>
              <a:rPr lang="de-DE" sz="2400" b="1" dirty="0" err="1"/>
              <a:t>between</a:t>
            </a:r>
            <a:r>
              <a:rPr lang="de-DE" sz="2400" b="1" dirty="0"/>
              <a:t> </a:t>
            </a:r>
            <a:r>
              <a:rPr lang="de-DE" sz="2400" b="1" dirty="0" err="1"/>
              <a:t>ions</a:t>
            </a:r>
            <a:endParaRPr lang="de-DE" sz="2400" b="1" dirty="0"/>
          </a:p>
          <a:p>
            <a:pPr>
              <a:buFont typeface="Wingdings" panose="05000000000000000000" pitchFamily="2" charset="2"/>
              <a:buChar char="à"/>
            </a:pPr>
            <a:r>
              <a:rPr lang="de-DE" sz="2400" dirty="0">
                <a:sym typeface="Wingdings" panose="05000000000000000000" pitchFamily="2" charset="2"/>
              </a:rPr>
              <a:t>large </a:t>
            </a:r>
            <a:r>
              <a:rPr lang="de-DE" sz="2400" dirty="0" err="1">
                <a:sym typeface="Wingdings" panose="05000000000000000000" pitchFamily="2" charset="2"/>
              </a:rPr>
              <a:t>difference</a:t>
            </a:r>
            <a:r>
              <a:rPr lang="de-DE" sz="2400" dirty="0">
                <a:sym typeface="Wingdings" panose="05000000000000000000" pitchFamily="2" charset="2"/>
              </a:rPr>
              <a:t> in </a:t>
            </a:r>
            <a:r>
              <a:rPr lang="de-DE" sz="2400" dirty="0" err="1">
                <a:sym typeface="Wingdings" panose="05000000000000000000" pitchFamily="2" charset="2"/>
              </a:rPr>
              <a:t>amplitudes</a:t>
            </a:r>
            <a:endParaRPr lang="de-DE" sz="2400" dirty="0"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à"/>
            </a:pPr>
            <a:r>
              <a:rPr lang="de-DE" sz="2400" dirty="0" err="1"/>
              <a:t>inefficient</a:t>
            </a:r>
            <a:r>
              <a:rPr lang="de-DE" sz="2400" dirty="0"/>
              <a:t> </a:t>
            </a:r>
            <a:r>
              <a:rPr lang="de-DE" sz="2400" dirty="0" err="1"/>
              <a:t>cooling</a:t>
            </a:r>
            <a:r>
              <a:rPr lang="de-DE" sz="2400" dirty="0"/>
              <a:t> </a:t>
            </a:r>
            <a:r>
              <a:rPr lang="de-DE" sz="2400" dirty="0" err="1"/>
              <a:t>of</a:t>
            </a:r>
            <a:r>
              <a:rPr lang="de-DE" sz="2400" dirty="0"/>
              <a:t> radial </a:t>
            </a:r>
            <a:r>
              <a:rPr lang="de-DE" sz="2400" dirty="0" err="1"/>
              <a:t>modes</a:t>
            </a:r>
            <a:endParaRPr lang="en-GB" sz="2400" dirty="0"/>
          </a:p>
          <a:p>
            <a:pPr marL="0" indent="0">
              <a:buFont typeface="Arial" panose="020B0604020202020204" pitchFamily="34" charset="0"/>
              <a:buNone/>
            </a:pPr>
            <a:endParaRPr lang="de-DE" sz="2400" dirty="0"/>
          </a:p>
          <a:p>
            <a:pPr marL="177800" indent="-177800"/>
            <a:r>
              <a:rPr lang="de-DE" sz="2400" dirty="0"/>
              <a:t>radial </a:t>
            </a:r>
            <a:r>
              <a:rPr lang="de-DE" sz="2400" dirty="0" err="1"/>
              <a:t>mode</a:t>
            </a:r>
            <a:r>
              <a:rPr lang="de-DE" sz="2400" dirty="0"/>
              <a:t> #1:</a:t>
            </a:r>
            <a:br>
              <a:rPr lang="de-DE" sz="2400" dirty="0"/>
            </a:br>
            <a:r>
              <a:rPr lang="de-DE" sz="2400" dirty="0">
                <a:sym typeface="Wingdings" panose="05000000000000000000" pitchFamily="2" charset="2"/>
              </a:rPr>
              <a:t> strong </a:t>
            </a:r>
            <a:r>
              <a:rPr lang="de-DE" sz="2400" dirty="0" err="1">
                <a:sym typeface="Wingdings" panose="05000000000000000000" pitchFamily="2" charset="2"/>
              </a:rPr>
              <a:t>cooling</a:t>
            </a:r>
            <a:endParaRPr lang="de-DE" sz="2400" dirty="0"/>
          </a:p>
          <a:p>
            <a:pPr marL="177800" indent="-177800"/>
            <a:endParaRPr lang="de-DE" sz="2400" dirty="0"/>
          </a:p>
          <a:p>
            <a:pPr marL="177800" indent="-177800"/>
            <a:r>
              <a:rPr lang="de-DE" sz="2400" dirty="0"/>
              <a:t>radial </a:t>
            </a:r>
            <a:r>
              <a:rPr lang="de-DE" sz="2400" dirty="0" err="1"/>
              <a:t>mode</a:t>
            </a:r>
            <a:r>
              <a:rPr lang="de-DE" sz="2400" dirty="0"/>
              <a:t> #2:</a:t>
            </a:r>
            <a:br>
              <a:rPr lang="de-DE" sz="2400" dirty="0"/>
            </a:br>
            <a:r>
              <a:rPr lang="de-DE" sz="2400" dirty="0">
                <a:sym typeface="Wingdings" panose="05000000000000000000" pitchFamily="2" charset="2"/>
              </a:rPr>
              <a:t> </a:t>
            </a:r>
            <a:r>
              <a:rPr lang="de-DE" sz="2400" dirty="0" err="1">
                <a:sym typeface="Wingdings" panose="05000000000000000000" pitchFamily="2" charset="2"/>
              </a:rPr>
              <a:t>weak</a:t>
            </a:r>
            <a:r>
              <a:rPr lang="de-DE" sz="2400" dirty="0">
                <a:sym typeface="Wingdings" panose="05000000000000000000" pitchFamily="2" charset="2"/>
              </a:rPr>
              <a:t> </a:t>
            </a:r>
            <a:r>
              <a:rPr lang="de-DE" sz="2400" dirty="0" err="1">
                <a:sym typeface="Wingdings" panose="05000000000000000000" pitchFamily="2" charset="2"/>
              </a:rPr>
              <a:t>cooling</a:t>
            </a:r>
            <a:endParaRPr lang="de-DE" sz="2400" dirty="0"/>
          </a:p>
          <a:p>
            <a:pPr marL="0" indent="0">
              <a:buFont typeface="Arial" panose="020B0604020202020204" pitchFamily="34" charset="0"/>
              <a:buNone/>
            </a:pPr>
            <a:endParaRPr lang="de-DE" sz="2400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CE8E8B53-A5C1-49B8-B2FC-18249F668F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5653" y="1422044"/>
            <a:ext cx="5936377" cy="3944493"/>
          </a:xfrm>
          <a:prstGeom prst="rect">
            <a:avLst/>
          </a:prstGeom>
        </p:spPr>
      </p:pic>
      <p:sp>
        <p:nvSpPr>
          <p:cNvPr id="9" name="Rechteck: abgerundete Ecken 8">
            <a:extLst>
              <a:ext uri="{FF2B5EF4-FFF2-40B4-BE49-F238E27FC236}">
                <a16:creationId xmlns:a16="http://schemas.microsoft.com/office/drawing/2014/main" id="{DDFE5E95-E68D-4A68-ACB7-73D5259118CF}"/>
              </a:ext>
            </a:extLst>
          </p:cNvPr>
          <p:cNvSpPr/>
          <p:nvPr/>
        </p:nvSpPr>
        <p:spPr>
          <a:xfrm>
            <a:off x="9373211" y="3594756"/>
            <a:ext cx="2219071" cy="579955"/>
          </a:xfrm>
          <a:prstGeom prst="roundRect">
            <a:avLst/>
          </a:prstGeom>
          <a:solidFill>
            <a:srgbClr val="C4BD9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h="0"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Doppler cooling </a:t>
            </a:r>
            <a:r>
              <a:rPr lang="en-US" dirty="0">
                <a:cs typeface="Arial" panose="020B0604020202020204" pitchFamily="34" charset="0"/>
              </a:rPr>
              <a:t>time </a:t>
            </a:r>
            <a:r>
              <a:rPr lang="en-US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of seconds required</a:t>
            </a:r>
          </a:p>
        </p:txBody>
      </p:sp>
      <p:sp>
        <p:nvSpPr>
          <p:cNvPr id="10" name="Oval 6">
            <a:extLst>
              <a:ext uri="{FF2B5EF4-FFF2-40B4-BE49-F238E27FC236}">
                <a16:creationId xmlns:a16="http://schemas.microsoft.com/office/drawing/2014/main" id="{25F9551B-DFB2-4121-B093-45042DA5B6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42318" y="3955679"/>
            <a:ext cx="431800" cy="431800"/>
          </a:xfrm>
          <a:prstGeom prst="ellipse">
            <a:avLst/>
          </a:prstGeom>
          <a:solidFill>
            <a:srgbClr val="D62728"/>
          </a:solidFill>
          <a:ln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90000" tIns="46800" rIns="90000" bIns="46800" numCol="1" spcCol="0" rtlCol="0" fromWordArt="0" anchor="ctr" anchorCtr="1" forceAA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r>
              <a:rPr lang="de-DE" sz="1600" dirty="0">
                <a:solidFill>
                  <a:schemeClr val="bg1"/>
                </a:solidFill>
                <a:latin typeface="Calibri"/>
              </a:rPr>
              <a:t>Be</a:t>
            </a:r>
            <a:r>
              <a:rPr lang="de-DE" sz="1600" baseline="30000" dirty="0">
                <a:solidFill>
                  <a:schemeClr val="bg1"/>
                </a:solidFill>
                <a:latin typeface="Calibri"/>
              </a:rPr>
              <a:t>+</a:t>
            </a:r>
          </a:p>
        </p:txBody>
      </p:sp>
      <p:sp>
        <p:nvSpPr>
          <p:cNvPr id="11" name="Oval 7">
            <a:extLst>
              <a:ext uri="{FF2B5EF4-FFF2-40B4-BE49-F238E27FC236}">
                <a16:creationId xmlns:a16="http://schemas.microsoft.com/office/drawing/2014/main" id="{87BF2886-9808-422B-B2CE-2BA9FE3B58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7948" y="4051536"/>
            <a:ext cx="240086" cy="240086"/>
          </a:xfrm>
          <a:prstGeom prst="ellipse">
            <a:avLst/>
          </a:prstGeom>
          <a:solidFill>
            <a:srgbClr val="1F77B4"/>
          </a:solidFill>
          <a:ln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90000" tIns="46800" rIns="90000" bIns="46800" numCol="1" spcCol="0" rtlCol="0" fromWordArt="0" anchor="ctr" anchorCtr="1" forceAA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r>
              <a:rPr lang="de-DE" sz="800" dirty="0">
                <a:solidFill>
                  <a:schemeClr val="bg1"/>
                </a:solidFill>
                <a:latin typeface="Calibri"/>
              </a:rPr>
              <a:t>Ar</a:t>
            </a:r>
            <a:r>
              <a:rPr lang="de-DE" sz="800" baseline="30000" dirty="0">
                <a:solidFill>
                  <a:schemeClr val="bg1"/>
                </a:solidFill>
                <a:latin typeface="Calibri"/>
              </a:rPr>
              <a:t>13+</a:t>
            </a:r>
          </a:p>
        </p:txBody>
      </p:sp>
      <p:sp>
        <p:nvSpPr>
          <p:cNvPr id="12" name="Oval 8">
            <a:extLst>
              <a:ext uri="{FF2B5EF4-FFF2-40B4-BE49-F238E27FC236}">
                <a16:creationId xmlns:a16="http://schemas.microsoft.com/office/drawing/2014/main" id="{3AE20143-7B83-4E6C-B76B-71C1F542C9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42317" y="2724664"/>
            <a:ext cx="431800" cy="431800"/>
          </a:xfrm>
          <a:prstGeom prst="ellipse">
            <a:avLst/>
          </a:prstGeom>
          <a:solidFill>
            <a:srgbClr val="D62728"/>
          </a:solidFill>
          <a:ln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90000" tIns="46800" rIns="90000" bIns="46800" numCol="1" spcCol="0" rtlCol="0" fromWordArt="0" anchor="ctr" anchorCtr="1" forceAA="0" compatLnSpc="1">
            <a:prstTxWarp prst="textNoShape">
              <a:avLst/>
            </a:prstTxWarp>
            <a:noAutofit/>
          </a:bodyPr>
          <a:lstStyle/>
          <a:p>
            <a:pPr lvl="0" algn="ctr">
              <a:defRPr/>
            </a:pPr>
            <a:r>
              <a:rPr lang="de-DE" sz="1600" dirty="0">
                <a:solidFill>
                  <a:prstClr val="white"/>
                </a:solidFill>
              </a:rPr>
              <a:t>Be</a:t>
            </a:r>
            <a:r>
              <a:rPr lang="de-DE" sz="1600" baseline="30000" dirty="0">
                <a:solidFill>
                  <a:prstClr val="white"/>
                </a:solidFill>
              </a:rPr>
              <a:t>+</a:t>
            </a:r>
          </a:p>
        </p:txBody>
      </p:sp>
      <p:sp>
        <p:nvSpPr>
          <p:cNvPr id="13" name="Oval 9">
            <a:extLst>
              <a:ext uri="{FF2B5EF4-FFF2-40B4-BE49-F238E27FC236}">
                <a16:creationId xmlns:a16="http://schemas.microsoft.com/office/drawing/2014/main" id="{67C1FD20-DA63-4652-896D-E0E5529E6A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7947" y="2820521"/>
            <a:ext cx="240086" cy="240086"/>
          </a:xfrm>
          <a:prstGeom prst="ellipse">
            <a:avLst/>
          </a:prstGeom>
          <a:solidFill>
            <a:srgbClr val="1F77B4"/>
          </a:solidFill>
          <a:ln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90000" tIns="46800" rIns="90000" bIns="46800" numCol="1" spcCol="0" rtlCol="0" fromWordArt="0" anchor="ctr" anchorCtr="1" forceAA="0" compatLnSpc="1">
            <a:prstTxWarp prst="textNoShape">
              <a:avLst/>
            </a:prstTxWarp>
            <a:noAutofit/>
          </a:bodyPr>
          <a:lstStyle/>
          <a:p>
            <a:pPr lvl="0" algn="ctr">
              <a:defRPr/>
            </a:pPr>
            <a:r>
              <a:rPr lang="de-DE" sz="800" dirty="0">
                <a:solidFill>
                  <a:schemeClr val="bg1"/>
                </a:solidFill>
              </a:rPr>
              <a:t>Ar</a:t>
            </a:r>
            <a:r>
              <a:rPr lang="de-DE" sz="800" baseline="30000" dirty="0">
                <a:solidFill>
                  <a:schemeClr val="bg1"/>
                </a:solidFill>
              </a:rPr>
              <a:t>13+</a:t>
            </a:r>
          </a:p>
        </p:txBody>
      </p: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E8CBDE44-DF36-4942-840B-6DD4609D433A}"/>
              </a:ext>
            </a:extLst>
          </p:cNvPr>
          <p:cNvGrpSpPr/>
          <p:nvPr/>
        </p:nvGrpSpPr>
        <p:grpSpPr>
          <a:xfrm rot="1800000">
            <a:off x="4490432" y="3130325"/>
            <a:ext cx="1254834" cy="707886"/>
            <a:chOff x="5303912" y="3748294"/>
            <a:chExt cx="1254834" cy="707886"/>
          </a:xfrm>
        </p:grpSpPr>
        <p:sp>
          <p:nvSpPr>
            <p:cNvPr id="15" name="Line 19">
              <a:extLst>
                <a:ext uri="{FF2B5EF4-FFF2-40B4-BE49-F238E27FC236}">
                  <a16:creationId xmlns:a16="http://schemas.microsoft.com/office/drawing/2014/main" id="{92F3AF54-E261-4073-A36E-8A55E4ED994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303912" y="4134621"/>
              <a:ext cx="679453" cy="0"/>
            </a:xfrm>
            <a:prstGeom prst="line">
              <a:avLst/>
            </a:prstGeom>
            <a:noFill/>
            <a:ln w="76200">
              <a:solidFill>
                <a:srgbClr val="66CCFF"/>
              </a:solidFill>
              <a:round/>
              <a:headEnd/>
              <a:tailEnd type="triangle" w="med" len="med"/>
            </a:ln>
          </p:spPr>
          <p:txBody>
            <a:bodyPr wrap="square">
              <a:spAutoFit/>
            </a:bodyPr>
            <a:lstStyle/>
            <a:p>
              <a:pPr>
                <a:defRPr/>
              </a:pPr>
              <a:endParaRPr lang="de-DE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6" name="Textfeld 15">
              <a:extLst>
                <a:ext uri="{FF2B5EF4-FFF2-40B4-BE49-F238E27FC236}">
                  <a16:creationId xmlns:a16="http://schemas.microsoft.com/office/drawing/2014/main" id="{D060D235-49FE-4BBD-BFE6-5415A496DB94}"/>
                </a:ext>
              </a:extLst>
            </p:cNvPr>
            <p:cNvSpPr txBox="1"/>
            <p:nvPr/>
          </p:nvSpPr>
          <p:spPr>
            <a:xfrm>
              <a:off x="5504915" y="3748294"/>
              <a:ext cx="1053831" cy="707886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de-DE" sz="2000" dirty="0" err="1">
                  <a:solidFill>
                    <a:schemeClr val="tx1"/>
                  </a:solidFill>
                  <a:latin typeface="+mn-lt"/>
                </a:rPr>
                <a:t>laser</a:t>
              </a:r>
              <a:endParaRPr lang="de-DE" sz="2000" dirty="0">
                <a:solidFill>
                  <a:schemeClr val="tx1"/>
                </a:solidFill>
                <a:latin typeface="+mn-lt"/>
              </a:endParaRPr>
            </a:p>
            <a:p>
              <a:r>
                <a:rPr lang="de-DE" sz="2000" dirty="0" err="1">
                  <a:solidFill>
                    <a:schemeClr val="tx1"/>
                  </a:solidFill>
                  <a:latin typeface="+mn-lt"/>
                </a:rPr>
                <a:t>cooling</a:t>
              </a:r>
              <a:endParaRPr lang="de-DE" sz="2000" dirty="0">
                <a:solidFill>
                  <a:schemeClr val="tx1"/>
                </a:solidFill>
                <a:latin typeface="+mn-lt"/>
              </a:endParaRPr>
            </a:p>
          </p:txBody>
        </p:sp>
      </p:grp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EFB8887D-5898-40DA-A0E8-E009E321FAA0}"/>
              </a:ext>
            </a:extLst>
          </p:cNvPr>
          <p:cNvGrpSpPr/>
          <p:nvPr/>
        </p:nvGrpSpPr>
        <p:grpSpPr>
          <a:xfrm rot="1800000">
            <a:off x="4493420" y="4279451"/>
            <a:ext cx="1251632" cy="707886"/>
            <a:chOff x="5303912" y="3742749"/>
            <a:chExt cx="1251632" cy="707886"/>
          </a:xfrm>
        </p:grpSpPr>
        <p:sp>
          <p:nvSpPr>
            <p:cNvPr id="18" name="Line 19">
              <a:extLst>
                <a:ext uri="{FF2B5EF4-FFF2-40B4-BE49-F238E27FC236}">
                  <a16:creationId xmlns:a16="http://schemas.microsoft.com/office/drawing/2014/main" id="{CA558BAB-A2F9-4E04-BDE4-EFB8976BD73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303912" y="4134621"/>
              <a:ext cx="679453" cy="0"/>
            </a:xfrm>
            <a:prstGeom prst="line">
              <a:avLst/>
            </a:prstGeom>
            <a:noFill/>
            <a:ln w="76200">
              <a:solidFill>
                <a:srgbClr val="66CCFF"/>
              </a:solidFill>
              <a:round/>
              <a:headEnd/>
              <a:tailEnd type="triangle" w="med" len="med"/>
            </a:ln>
          </p:spPr>
          <p:txBody>
            <a:bodyPr wrap="square">
              <a:spAutoFit/>
            </a:bodyPr>
            <a:lstStyle/>
            <a:p>
              <a:pPr>
                <a:defRPr/>
              </a:pPr>
              <a:endParaRPr lang="de-DE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9" name="Textfeld 18">
              <a:extLst>
                <a:ext uri="{FF2B5EF4-FFF2-40B4-BE49-F238E27FC236}">
                  <a16:creationId xmlns:a16="http://schemas.microsoft.com/office/drawing/2014/main" id="{41611390-2FDF-481C-889D-BF69FF0936E0}"/>
                </a:ext>
              </a:extLst>
            </p:cNvPr>
            <p:cNvSpPr txBox="1"/>
            <p:nvPr/>
          </p:nvSpPr>
          <p:spPr>
            <a:xfrm>
              <a:off x="5501713" y="3742749"/>
              <a:ext cx="1053831" cy="707886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de-DE" sz="2000" dirty="0" err="1">
                  <a:solidFill>
                    <a:schemeClr val="tx1"/>
                  </a:solidFill>
                  <a:latin typeface="+mn-lt"/>
                </a:rPr>
                <a:t>laser</a:t>
              </a:r>
              <a:endParaRPr lang="de-DE" sz="2000" dirty="0">
                <a:solidFill>
                  <a:schemeClr val="tx1"/>
                </a:solidFill>
                <a:latin typeface="+mn-lt"/>
              </a:endParaRPr>
            </a:p>
            <a:p>
              <a:r>
                <a:rPr lang="de-DE" sz="2000" dirty="0" err="1">
                  <a:solidFill>
                    <a:schemeClr val="tx1"/>
                  </a:solidFill>
                  <a:latin typeface="+mn-lt"/>
                </a:rPr>
                <a:t>cooling</a:t>
              </a:r>
              <a:endParaRPr lang="de-DE" sz="2000" dirty="0">
                <a:solidFill>
                  <a:schemeClr val="tx1"/>
                </a:solidFill>
                <a:latin typeface="+mn-lt"/>
              </a:endParaRPr>
            </a:p>
          </p:txBody>
        </p:sp>
      </p:grpSp>
      <p:sp>
        <p:nvSpPr>
          <p:cNvPr id="2" name="Rectangle 9">
            <a:extLst>
              <a:ext uri="{FF2B5EF4-FFF2-40B4-BE49-F238E27FC236}">
                <a16:creationId xmlns:a16="http://schemas.microsoft.com/office/drawing/2014/main" id="{96F20EF7-9FCA-3D22-0395-AD2B44EE0CA3}"/>
              </a:ext>
            </a:extLst>
          </p:cNvPr>
          <p:cNvSpPr/>
          <p:nvPr/>
        </p:nvSpPr>
        <p:spPr>
          <a:xfrm>
            <a:off x="7435454" y="6544180"/>
            <a:ext cx="437938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1600" dirty="0">
                <a:solidFill>
                  <a:schemeClr val="tx1"/>
                </a:solidFill>
                <a:latin typeface="Calibri (Textkörper)"/>
              </a:rPr>
              <a:t>King </a:t>
            </a:r>
            <a:r>
              <a:rPr lang="de-DE" sz="1600" i="1" dirty="0">
                <a:solidFill>
                  <a:schemeClr val="tx1"/>
                </a:solidFill>
                <a:latin typeface="Calibri (Textkörper)"/>
              </a:rPr>
              <a:t>et al., </a:t>
            </a:r>
            <a:r>
              <a:rPr lang="en-US" sz="1600" dirty="0">
                <a:latin typeface="Calibri (Textkörper)"/>
              </a:rPr>
              <a:t>Phys. Rev. X </a:t>
            </a:r>
            <a:r>
              <a:rPr lang="en-US" sz="1600" b="1" dirty="0">
                <a:latin typeface="Calibri (Textkörper)"/>
              </a:rPr>
              <a:t>11</a:t>
            </a:r>
            <a:r>
              <a:rPr lang="en-US" sz="1600" dirty="0">
                <a:latin typeface="Calibri (Textkörper)"/>
              </a:rPr>
              <a:t>, 041049 </a:t>
            </a:r>
            <a:r>
              <a:rPr lang="de-DE" sz="1600" dirty="0">
                <a:solidFill>
                  <a:schemeClr val="tx1"/>
                </a:solidFill>
                <a:latin typeface="Calibri (Textkörper)"/>
              </a:rPr>
              <a:t>(2021)</a:t>
            </a:r>
            <a:endParaRPr lang="en-GB" sz="1600" dirty="0">
              <a:latin typeface="Calibri (Textkörper)"/>
            </a:endParaRPr>
          </a:p>
        </p:txBody>
      </p:sp>
    </p:spTree>
    <p:extLst>
      <p:ext uri="{BB962C8B-B14F-4D97-AF65-F5344CB8AC3E}">
        <p14:creationId xmlns:p14="http://schemas.microsoft.com/office/powerpoint/2010/main" val="1722504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35" presetClass="path" presetSubtype="0" repeatCount="indefinite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4 0.08449 L 0.00104 -0.08496 " pathEditMode="relative" rAng="0" ptsTypes="AA">
                                      <p:cBhvr>
                                        <p:cTn id="20" dur="1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-8472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5" presetClass="path" presetSubtype="0" repeatCount="indefinite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17 0.07893 L 0.00234 -0.07732 " pathEditMode="relative" rAng="0" ptsTypes="AA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-782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9" grpId="0" animBg="1"/>
      <p:bldP spid="10" grpId="0" animBg="1"/>
      <p:bldP spid="11" grpId="0" animBg="1"/>
      <p:bldP spid="11" grpId="1" animBg="1"/>
      <p:bldP spid="12" grpId="0" animBg="1"/>
      <p:bldP spid="12" grpId="1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C7DBF916-A41E-4848-8CC1-6933B116C0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Cooling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quantum</a:t>
            </a:r>
            <a:r>
              <a:rPr lang="de-DE" dirty="0"/>
              <a:t> </a:t>
            </a:r>
            <a:r>
              <a:rPr lang="de-DE" dirty="0" err="1"/>
              <a:t>logic</a:t>
            </a:r>
            <a:endParaRPr lang="en-US" dirty="0"/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92DAD62F-979A-4310-ACF8-17B5B690364C}"/>
              </a:ext>
            </a:extLst>
          </p:cNvPr>
          <p:cNvSpPr/>
          <p:nvPr/>
        </p:nvSpPr>
        <p:spPr>
          <a:xfrm>
            <a:off x="1193379" y="862360"/>
            <a:ext cx="9434955" cy="83099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de-DE" sz="2400" dirty="0" err="1">
                <a:solidFill>
                  <a:schemeClr val="tx1"/>
                </a:solidFill>
                <a:latin typeface="+mn-lt"/>
              </a:rPr>
              <a:t>Coherently</a:t>
            </a:r>
            <a:r>
              <a:rPr lang="de-DE" sz="2400" dirty="0">
                <a:solidFill>
                  <a:schemeClr val="tx1"/>
                </a:solidFill>
                <a:latin typeface="+mn-lt"/>
              </a:rPr>
              <a:t> </a:t>
            </a:r>
            <a:r>
              <a:rPr lang="de-DE" sz="2400" dirty="0" err="1">
                <a:solidFill>
                  <a:schemeClr val="tx1"/>
                </a:solidFill>
                <a:latin typeface="+mn-lt"/>
              </a:rPr>
              <a:t>transfer</a:t>
            </a:r>
            <a:r>
              <a:rPr lang="de-DE" sz="2400" dirty="0">
                <a:solidFill>
                  <a:schemeClr val="tx1"/>
                </a:solidFill>
                <a:latin typeface="+mn-lt"/>
              </a:rPr>
              <a:t> radial </a:t>
            </a:r>
            <a:r>
              <a:rPr lang="de-DE" sz="2400" dirty="0" err="1">
                <a:solidFill>
                  <a:schemeClr val="tx1"/>
                </a:solidFill>
                <a:latin typeface="+mn-lt"/>
              </a:rPr>
              <a:t>mode</a:t>
            </a:r>
            <a:r>
              <a:rPr lang="de-DE" sz="2400" dirty="0">
                <a:solidFill>
                  <a:schemeClr val="tx1"/>
                </a:solidFill>
                <a:latin typeface="+mn-lt"/>
              </a:rPr>
              <a:t> </a:t>
            </a:r>
            <a:r>
              <a:rPr lang="de-DE" sz="2400" dirty="0" err="1">
                <a:solidFill>
                  <a:schemeClr val="tx1"/>
                </a:solidFill>
                <a:latin typeface="+mn-lt"/>
              </a:rPr>
              <a:t>phonons</a:t>
            </a:r>
            <a:r>
              <a:rPr lang="de-DE" sz="2400" dirty="0">
                <a:solidFill>
                  <a:schemeClr val="tx1"/>
                </a:solidFill>
                <a:latin typeface="+mn-lt"/>
              </a:rPr>
              <a:t> </a:t>
            </a:r>
            <a:r>
              <a:rPr lang="de-DE" sz="2400" dirty="0" err="1">
                <a:solidFill>
                  <a:schemeClr val="tx1"/>
                </a:solidFill>
                <a:latin typeface="+mn-lt"/>
              </a:rPr>
              <a:t>to</a:t>
            </a:r>
            <a:r>
              <a:rPr lang="de-DE" sz="2400" dirty="0">
                <a:solidFill>
                  <a:schemeClr val="tx1"/>
                </a:solidFill>
                <a:latin typeface="+mn-lt"/>
              </a:rPr>
              <a:t> </a:t>
            </a:r>
            <a:r>
              <a:rPr lang="de-DE" sz="2400" dirty="0" err="1">
                <a:solidFill>
                  <a:schemeClr val="tx1"/>
                </a:solidFill>
                <a:latin typeface="+mn-lt"/>
              </a:rPr>
              <a:t>efficiently-cooled</a:t>
            </a:r>
            <a:r>
              <a:rPr lang="de-DE" sz="2400" dirty="0">
                <a:solidFill>
                  <a:schemeClr val="tx1"/>
                </a:solidFill>
                <a:latin typeface="+mn-lt"/>
              </a:rPr>
              <a:t> axial </a:t>
            </a:r>
            <a:r>
              <a:rPr lang="de-DE" sz="2400" dirty="0" err="1">
                <a:solidFill>
                  <a:schemeClr val="tx1"/>
                </a:solidFill>
                <a:latin typeface="+mn-lt"/>
              </a:rPr>
              <a:t>modes</a:t>
            </a:r>
            <a:endParaRPr lang="de-DE" sz="2400" dirty="0"/>
          </a:p>
          <a:p>
            <a:pPr algn="ctr"/>
            <a:r>
              <a:rPr lang="de-DE" sz="2400" b="1" dirty="0" err="1">
                <a:solidFill>
                  <a:schemeClr val="tx1"/>
                </a:solidFill>
                <a:latin typeface="+mn-lt"/>
              </a:rPr>
              <a:t>Algorithmic</a:t>
            </a:r>
            <a:r>
              <a:rPr lang="de-DE" sz="2400" b="1" dirty="0">
                <a:solidFill>
                  <a:schemeClr val="tx1"/>
                </a:solidFill>
                <a:latin typeface="+mn-lt"/>
              </a:rPr>
              <a:t> </a:t>
            </a:r>
            <a:r>
              <a:rPr lang="de-DE" sz="2400" b="1" dirty="0" err="1">
                <a:solidFill>
                  <a:schemeClr val="tx1"/>
                </a:solidFill>
                <a:latin typeface="+mn-lt"/>
              </a:rPr>
              <a:t>cooling</a:t>
            </a:r>
            <a:endParaRPr lang="en-GB" sz="2400" b="1" dirty="0">
              <a:latin typeface="+mn-lt"/>
            </a:endParaRPr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F46FC40E-D404-429F-AF56-C945525054F6}"/>
              </a:ext>
            </a:extLst>
          </p:cNvPr>
          <p:cNvGrpSpPr/>
          <p:nvPr/>
        </p:nvGrpSpPr>
        <p:grpSpPr>
          <a:xfrm>
            <a:off x="163514" y="1891269"/>
            <a:ext cx="3029812" cy="3498030"/>
            <a:chOff x="163514" y="2297669"/>
            <a:chExt cx="3029812" cy="3498030"/>
          </a:xfrm>
          <a:solidFill>
            <a:schemeClr val="bg1"/>
          </a:solidFill>
        </p:grpSpPr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13892178-F1C1-4D25-92D9-A35E5930B7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188" r="75210" b="34417"/>
            <a:stretch/>
          </p:blipFill>
          <p:spPr>
            <a:xfrm>
              <a:off x="163514" y="2297669"/>
              <a:ext cx="2836760" cy="2940824"/>
            </a:xfrm>
            <a:prstGeom prst="rect">
              <a:avLst/>
            </a:prstGeom>
            <a:grpFill/>
          </p:spPr>
        </p:pic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9989163B-F351-45B5-A0B3-E4A2086A7FDD}"/>
                </a:ext>
              </a:extLst>
            </p:cNvPr>
            <p:cNvSpPr txBox="1"/>
            <p:nvPr/>
          </p:nvSpPr>
          <p:spPr>
            <a:xfrm>
              <a:off x="396214" y="5395589"/>
              <a:ext cx="2797112" cy="400110"/>
            </a:xfrm>
            <a:prstGeom prst="rect">
              <a:avLst/>
            </a:prstGeom>
            <a:grp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2000" dirty="0">
                  <a:solidFill>
                    <a:schemeClr val="tx1"/>
                  </a:solidFill>
                  <a:latin typeface="+mn-lt"/>
                </a:rPr>
                <a:t>radial </a:t>
              </a:r>
              <a:r>
                <a:rPr lang="de-DE" sz="2000" dirty="0" err="1">
                  <a:solidFill>
                    <a:schemeClr val="tx1"/>
                  </a:solidFill>
                  <a:latin typeface="+mn-lt"/>
                </a:rPr>
                <a:t>motion</a:t>
              </a:r>
              <a:r>
                <a:rPr lang="de-DE" sz="2000" dirty="0">
                  <a:solidFill>
                    <a:schemeClr val="tx1"/>
                  </a:solidFill>
                  <a:latin typeface="+mn-lt"/>
                  <a:sym typeface="Wingdings" panose="05000000000000000000" pitchFamily="2" charset="2"/>
                </a:rPr>
                <a:t> HCI </a:t>
              </a:r>
              <a:r>
                <a:rPr lang="de-DE" sz="2000" dirty="0" err="1">
                  <a:solidFill>
                    <a:schemeClr val="tx1"/>
                  </a:solidFill>
                  <a:latin typeface="+mn-lt"/>
                  <a:sym typeface="Wingdings" panose="05000000000000000000" pitchFamily="2" charset="2"/>
                </a:rPr>
                <a:t>spin</a:t>
              </a:r>
              <a:r>
                <a:rPr lang="de-DE" sz="2000" dirty="0">
                  <a:solidFill>
                    <a:schemeClr val="tx1"/>
                  </a:solidFill>
                  <a:latin typeface="+mn-lt"/>
                  <a:sym typeface="Wingdings" panose="05000000000000000000" pitchFamily="2" charset="2"/>
                </a:rPr>
                <a:t> </a:t>
              </a:r>
              <a:endParaRPr lang="de-DE" sz="2000" dirty="0">
                <a:solidFill>
                  <a:schemeClr val="tx1"/>
                </a:solidFill>
                <a:latin typeface="+mn-lt"/>
              </a:endParaRPr>
            </a:p>
          </p:txBody>
        </p:sp>
      </p:grp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95D9AB40-AC90-48A7-8EA5-B5680FCB49AB}"/>
              </a:ext>
            </a:extLst>
          </p:cNvPr>
          <p:cNvGrpSpPr/>
          <p:nvPr/>
        </p:nvGrpSpPr>
        <p:grpSpPr>
          <a:xfrm>
            <a:off x="3871908" y="1891269"/>
            <a:ext cx="2686185" cy="3538846"/>
            <a:chOff x="2888314" y="2297669"/>
            <a:chExt cx="2686185" cy="3538846"/>
          </a:xfrm>
          <a:solidFill>
            <a:schemeClr val="bg1"/>
          </a:solidFill>
        </p:grpSpPr>
        <p:grpSp>
          <p:nvGrpSpPr>
            <p:cNvPr id="10" name="Gruppieren 9">
              <a:extLst>
                <a:ext uri="{FF2B5EF4-FFF2-40B4-BE49-F238E27FC236}">
                  <a16:creationId xmlns:a16="http://schemas.microsoft.com/office/drawing/2014/main" id="{C1484D6E-D6FB-44BD-986B-5DC6986C0345}"/>
                </a:ext>
              </a:extLst>
            </p:cNvPr>
            <p:cNvGrpSpPr/>
            <p:nvPr/>
          </p:nvGrpSpPr>
          <p:grpSpPr>
            <a:xfrm>
              <a:off x="3276201" y="2297669"/>
              <a:ext cx="2009785" cy="2940824"/>
              <a:chOff x="3880546" y="2667000"/>
              <a:chExt cx="1504976" cy="2202161"/>
            </a:xfrm>
            <a:grpFill/>
          </p:grpSpPr>
          <p:pic>
            <p:nvPicPr>
              <p:cNvPr id="12" name="Grafik 11">
                <a:extLst>
                  <a:ext uri="{FF2B5EF4-FFF2-40B4-BE49-F238E27FC236}">
                    <a16:creationId xmlns:a16="http://schemas.microsoft.com/office/drawing/2014/main" id="{9618F686-4877-4E51-8B5F-5CD216CA52E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631" t="10188" r="60786" b="34417"/>
              <a:stretch/>
            </p:blipFill>
            <p:spPr>
              <a:xfrm>
                <a:off x="3880546" y="2667000"/>
                <a:ext cx="1163893" cy="2202161"/>
              </a:xfrm>
              <a:prstGeom prst="rect">
                <a:avLst/>
              </a:prstGeom>
              <a:grpFill/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" name="Textfeld 12">
                    <a:extLst>
                      <a:ext uri="{FF2B5EF4-FFF2-40B4-BE49-F238E27FC236}">
                        <a16:creationId xmlns:a16="http://schemas.microsoft.com/office/drawing/2014/main" id="{0813FC53-DD13-451B-BA0F-A0C63B1495D7}"/>
                      </a:ext>
                    </a:extLst>
                  </p:cNvPr>
                  <p:cNvSpPr txBox="1"/>
                  <p:nvPr/>
                </p:nvSpPr>
                <p:spPr>
                  <a:xfrm>
                    <a:off x="5071911" y="4376910"/>
                    <a:ext cx="313611" cy="276999"/>
                  </a:xfrm>
                  <a:prstGeom prst="rect">
                    <a:avLst/>
                  </a:prstGeom>
                  <a:grpFill/>
                  <a:effectLst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de-DE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</m:oMath>
                      </m:oMathPara>
                    </a14:m>
                    <a:endParaRPr lang="de-DE" dirty="0" err="1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</mc:Choice>
            <mc:Fallback xmlns="">
              <p:sp>
                <p:nvSpPr>
                  <p:cNvPr id="16" name="Textfeld 15">
                    <a:extLst>
                      <a:ext uri="{FF2B5EF4-FFF2-40B4-BE49-F238E27FC236}">
                        <a16:creationId xmlns:a16="http://schemas.microsoft.com/office/drawing/2014/main" id="{07F7AB2A-D988-4BC9-8E01-52CCC47B876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071911" y="4376910"/>
                    <a:ext cx="313611" cy="276999"/>
                  </a:xfrm>
                  <a:prstGeom prst="rect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  <a:effectLst/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130DFB26-6DAF-4B86-A44D-8D93574EC571}"/>
                </a:ext>
              </a:extLst>
            </p:cNvPr>
            <p:cNvSpPr txBox="1"/>
            <p:nvPr/>
          </p:nvSpPr>
          <p:spPr>
            <a:xfrm>
              <a:off x="2888314" y="5436405"/>
              <a:ext cx="2686185" cy="400110"/>
            </a:xfrm>
            <a:prstGeom prst="rect">
              <a:avLst/>
            </a:prstGeom>
            <a:grp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2000" dirty="0">
                  <a:solidFill>
                    <a:schemeClr val="tx1"/>
                  </a:solidFill>
                  <a:latin typeface="+mn-lt"/>
                </a:rPr>
                <a:t>HCI </a:t>
              </a:r>
              <a:r>
                <a:rPr lang="de-DE" sz="2000" dirty="0" err="1">
                  <a:solidFill>
                    <a:schemeClr val="tx1"/>
                  </a:solidFill>
                  <a:latin typeface="+mn-lt"/>
                </a:rPr>
                <a:t>spin</a:t>
              </a:r>
              <a:r>
                <a:rPr lang="de-DE" sz="2000" dirty="0">
                  <a:solidFill>
                    <a:schemeClr val="tx1"/>
                  </a:solidFill>
                  <a:latin typeface="+mn-lt"/>
                </a:rPr>
                <a:t> </a:t>
              </a:r>
              <a:r>
                <a:rPr lang="de-DE" sz="2000" dirty="0">
                  <a:solidFill>
                    <a:schemeClr val="tx1"/>
                  </a:solidFill>
                  <a:latin typeface="+mn-lt"/>
                  <a:sym typeface="Wingdings" panose="05000000000000000000" pitchFamily="2" charset="2"/>
                </a:rPr>
                <a:t> axial</a:t>
              </a:r>
              <a:r>
                <a:rPr lang="de-DE" sz="2000" dirty="0">
                  <a:solidFill>
                    <a:schemeClr val="tx1"/>
                  </a:solidFill>
                  <a:latin typeface="+mn-lt"/>
                </a:rPr>
                <a:t> </a:t>
              </a:r>
              <a:r>
                <a:rPr lang="de-DE" sz="2000" dirty="0" err="1">
                  <a:solidFill>
                    <a:schemeClr val="tx1"/>
                  </a:solidFill>
                  <a:latin typeface="+mn-lt"/>
                </a:rPr>
                <a:t>motion</a:t>
              </a:r>
              <a:endParaRPr lang="de-DE" sz="2000" dirty="0">
                <a:solidFill>
                  <a:schemeClr val="tx1"/>
                </a:solidFill>
                <a:latin typeface="+mn-lt"/>
              </a:endParaRPr>
            </a:p>
          </p:txBody>
        </p:sp>
      </p:grp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E20BA4B6-5280-412A-94D6-0F5ABF4E38CC}"/>
              </a:ext>
            </a:extLst>
          </p:cNvPr>
          <p:cNvGrpSpPr/>
          <p:nvPr/>
        </p:nvGrpSpPr>
        <p:grpSpPr>
          <a:xfrm>
            <a:off x="7156774" y="1891269"/>
            <a:ext cx="4643550" cy="3546460"/>
            <a:chOff x="7156774" y="2297669"/>
            <a:chExt cx="4643550" cy="3546460"/>
          </a:xfrm>
          <a:solidFill>
            <a:schemeClr val="bg1"/>
          </a:solidFill>
        </p:grpSpPr>
        <p:grpSp>
          <p:nvGrpSpPr>
            <p:cNvPr id="15" name="Gruppieren 14">
              <a:extLst>
                <a:ext uri="{FF2B5EF4-FFF2-40B4-BE49-F238E27FC236}">
                  <a16:creationId xmlns:a16="http://schemas.microsoft.com/office/drawing/2014/main" id="{77F70608-DC25-4D06-BC83-33368A24F983}"/>
                </a:ext>
              </a:extLst>
            </p:cNvPr>
            <p:cNvGrpSpPr/>
            <p:nvPr/>
          </p:nvGrpSpPr>
          <p:grpSpPr>
            <a:xfrm>
              <a:off x="7156774" y="2297669"/>
              <a:ext cx="4643550" cy="3546460"/>
              <a:chOff x="7156774" y="2297669"/>
              <a:chExt cx="4643550" cy="3546460"/>
            </a:xfrm>
            <a:grpFill/>
          </p:grpSpPr>
          <p:pic>
            <p:nvPicPr>
              <p:cNvPr id="20" name="Grafik 19">
                <a:extLst>
                  <a:ext uri="{FF2B5EF4-FFF2-40B4-BE49-F238E27FC236}">
                    <a16:creationId xmlns:a16="http://schemas.microsoft.com/office/drawing/2014/main" id="{1A2268CF-32FD-4691-86F7-E4BE22F5E49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8703" t="10188" r="20709" b="34417"/>
              <a:stretch/>
            </p:blipFill>
            <p:spPr>
              <a:xfrm>
                <a:off x="9444372" y="2297669"/>
                <a:ext cx="2355952" cy="2940824"/>
              </a:xfrm>
              <a:prstGeom prst="rect">
                <a:avLst/>
              </a:prstGeom>
              <a:grpFill/>
            </p:spPr>
          </p:pic>
          <p:grpSp>
            <p:nvGrpSpPr>
              <p:cNvPr id="21" name="Gruppieren 20">
                <a:extLst>
                  <a:ext uri="{FF2B5EF4-FFF2-40B4-BE49-F238E27FC236}">
                    <a16:creationId xmlns:a16="http://schemas.microsoft.com/office/drawing/2014/main" id="{CE665DD2-51FF-42B5-9BF7-91C3B2F209A3}"/>
                  </a:ext>
                </a:extLst>
              </p:cNvPr>
              <p:cNvGrpSpPr/>
              <p:nvPr/>
            </p:nvGrpSpPr>
            <p:grpSpPr>
              <a:xfrm>
                <a:off x="7156774" y="2297669"/>
                <a:ext cx="2232722" cy="2940824"/>
                <a:chOff x="5459196" y="2667000"/>
                <a:chExt cx="1671918" cy="2202161"/>
              </a:xfrm>
              <a:grpFill/>
            </p:grpSpPr>
            <p:pic>
              <p:nvPicPr>
                <p:cNvPr id="23" name="Grafik 22">
                  <a:extLst>
                    <a:ext uri="{FF2B5EF4-FFF2-40B4-BE49-F238E27FC236}">
                      <a16:creationId xmlns:a16="http://schemas.microsoft.com/office/drawing/2014/main" id="{0AB113B5-D8B1-4654-8082-FD900369EBD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sharpenSoften amount="5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1044" t="10188" r="41274" b="34417"/>
                <a:stretch/>
              </p:blipFill>
              <p:spPr>
                <a:xfrm>
                  <a:off x="5616002" y="2667000"/>
                  <a:ext cx="1515112" cy="2202161"/>
                </a:xfrm>
                <a:prstGeom prst="rect">
                  <a:avLst/>
                </a:prstGeom>
                <a:grpFill/>
              </p:spPr>
            </p:pic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4" name="Textfeld 23">
                      <a:extLst>
                        <a:ext uri="{FF2B5EF4-FFF2-40B4-BE49-F238E27FC236}">
                          <a16:creationId xmlns:a16="http://schemas.microsoft.com/office/drawing/2014/main" id="{822C56F9-081E-45C9-ABD3-CE91EF42E925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459196" y="3861048"/>
                      <a:ext cx="313611" cy="276999"/>
                    </a:xfrm>
                    <a:prstGeom prst="rect">
                      <a:avLst/>
                    </a:prstGeom>
                    <a:grpFill/>
                    <a:effectLst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de-DE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𝜔</m:t>
                                </m:r>
                              </m:e>
                              <m:sub>
                                <m:r>
                                  <a:rPr lang="de-DE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sub>
                            </m:sSub>
                          </m:oMath>
                        </m:oMathPara>
                      </a14:m>
                      <a:endParaRPr lang="de-DE" dirty="0" err="1">
                        <a:solidFill>
                          <a:schemeClr val="tx1"/>
                        </a:solidFill>
                        <a:latin typeface="+mn-lt"/>
                      </a:endParaRPr>
                    </a:p>
                  </p:txBody>
                </p:sp>
              </mc:Choice>
              <mc:Fallback xmlns="">
                <p:sp>
                  <p:nvSpPr>
                    <p:cNvPr id="3" name="Textfeld 2">
                      <a:extLst>
                        <a:ext uri="{FF2B5EF4-FFF2-40B4-BE49-F238E27FC236}">
                          <a16:creationId xmlns:a16="http://schemas.microsoft.com/office/drawing/2014/main" id="{E62254AB-C5E0-417E-86D6-77EE15C72275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459196" y="3861048"/>
                      <a:ext cx="313611" cy="276999"/>
                    </a:xfrm>
                    <a:prstGeom prst="rect">
                      <a:avLst/>
                    </a:prstGeom>
                    <a:blipFill>
                      <a:blip r:embed="rId5"/>
                      <a:stretch>
                        <a:fillRect/>
                      </a:stretch>
                    </a:blipFill>
                    <a:effectLst/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25" name="Textfeld 24">
                  <a:extLst>
                    <a:ext uri="{FF2B5EF4-FFF2-40B4-BE49-F238E27FC236}">
                      <a16:creationId xmlns:a16="http://schemas.microsoft.com/office/drawing/2014/main" id="{3EDC45D5-5CE6-4F22-990D-5472DE6AB73D}"/>
                    </a:ext>
                  </a:extLst>
                </p:cNvPr>
                <p:cNvSpPr txBox="1"/>
                <p:nvPr/>
              </p:nvSpPr>
              <p:spPr>
                <a:xfrm>
                  <a:off x="5588530" y="4365104"/>
                  <a:ext cx="158698" cy="276999"/>
                </a:xfrm>
                <a:prstGeom prst="rect">
                  <a:avLst/>
                </a:prstGeom>
                <a:grpFill/>
                <a:effectLst/>
              </p:spPr>
              <p:txBody>
                <a:bodyPr wrap="none" lIns="0" tIns="0" rIns="0" bIns="0" rtlCol="0">
                  <a:spAutoFit/>
                </a:bodyPr>
                <a:lstStyle/>
                <a:p>
                  <a:r>
                    <a:rPr lang="de-DE" dirty="0">
                      <a:solidFill>
                        <a:schemeClr val="tx1"/>
                      </a:solidFill>
                      <a:latin typeface="+mn-lt"/>
                    </a:rPr>
                    <a:t>   </a:t>
                  </a:r>
                </a:p>
              </p:txBody>
            </p:sp>
          </p:grpSp>
          <p:sp>
            <p:nvSpPr>
              <p:cNvPr id="22" name="Textfeld 21">
                <a:extLst>
                  <a:ext uri="{FF2B5EF4-FFF2-40B4-BE49-F238E27FC236}">
                    <a16:creationId xmlns:a16="http://schemas.microsoft.com/office/drawing/2014/main" id="{3B664E5F-A36A-4310-9272-E83FCD00978D}"/>
                  </a:ext>
                </a:extLst>
              </p:cNvPr>
              <p:cNvSpPr txBox="1"/>
              <p:nvPr/>
            </p:nvSpPr>
            <p:spPr>
              <a:xfrm>
                <a:off x="8169385" y="5444019"/>
                <a:ext cx="2840329" cy="400110"/>
              </a:xfrm>
              <a:prstGeom prst="rect">
                <a:avLst/>
              </a:prstGeom>
              <a:grpFill/>
              <a:effectLst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sz="2000" dirty="0">
                    <a:solidFill>
                      <a:schemeClr val="tx1"/>
                    </a:solidFill>
                    <a:latin typeface="+mn-lt"/>
                  </a:rPr>
                  <a:t>axial </a:t>
                </a:r>
                <a:r>
                  <a:rPr lang="de-DE" sz="2000" dirty="0" err="1">
                    <a:solidFill>
                      <a:schemeClr val="tx1"/>
                    </a:solidFill>
                    <a:latin typeface="+mn-lt"/>
                  </a:rPr>
                  <a:t>ground</a:t>
                </a:r>
                <a:r>
                  <a:rPr lang="de-DE" sz="2000" dirty="0">
                    <a:solidFill>
                      <a:schemeClr val="tx1"/>
                    </a:solidFill>
                    <a:latin typeface="+mn-lt"/>
                  </a:rPr>
                  <a:t> </a:t>
                </a:r>
                <a:r>
                  <a:rPr lang="de-DE" sz="2000" dirty="0" err="1">
                    <a:solidFill>
                      <a:schemeClr val="tx1"/>
                    </a:solidFill>
                    <a:latin typeface="+mn-lt"/>
                  </a:rPr>
                  <a:t>state</a:t>
                </a:r>
                <a:r>
                  <a:rPr lang="de-DE" sz="2000" dirty="0">
                    <a:solidFill>
                      <a:schemeClr val="tx1"/>
                    </a:solidFill>
                    <a:latin typeface="+mn-lt"/>
                  </a:rPr>
                  <a:t> </a:t>
                </a:r>
                <a:r>
                  <a:rPr lang="de-DE" sz="2000" dirty="0" err="1">
                    <a:solidFill>
                      <a:schemeClr val="tx1"/>
                    </a:solidFill>
                    <a:latin typeface="+mn-lt"/>
                  </a:rPr>
                  <a:t>cooling</a:t>
                </a:r>
                <a:endParaRPr lang="de-DE" sz="2000" dirty="0">
                  <a:solidFill>
                    <a:schemeClr val="tx1"/>
                  </a:solidFill>
                  <a:latin typeface="+mn-lt"/>
                </a:endParaRPr>
              </a:p>
            </p:txBody>
          </p:sp>
        </p:grpSp>
        <p:grpSp>
          <p:nvGrpSpPr>
            <p:cNvPr id="16" name="Gruppieren 15">
              <a:extLst>
                <a:ext uri="{FF2B5EF4-FFF2-40B4-BE49-F238E27FC236}">
                  <a16:creationId xmlns:a16="http://schemas.microsoft.com/office/drawing/2014/main" id="{13EE1C6F-1FF0-4F9A-A50F-7C9FA87993E6}"/>
                </a:ext>
              </a:extLst>
            </p:cNvPr>
            <p:cNvGrpSpPr/>
            <p:nvPr/>
          </p:nvGrpSpPr>
          <p:grpSpPr>
            <a:xfrm>
              <a:off x="9056819" y="4150398"/>
              <a:ext cx="864096" cy="478522"/>
              <a:chOff x="9056819" y="4150398"/>
              <a:chExt cx="864096" cy="478522"/>
            </a:xfrm>
            <a:grpFill/>
          </p:grpSpPr>
          <p:sp>
            <p:nvSpPr>
              <p:cNvPr id="17" name="Ellipse 16">
                <a:extLst>
                  <a:ext uri="{FF2B5EF4-FFF2-40B4-BE49-F238E27FC236}">
                    <a16:creationId xmlns:a16="http://schemas.microsoft.com/office/drawing/2014/main" id="{6B9ED46F-7E10-4130-A857-00C0F0229721}"/>
                  </a:ext>
                </a:extLst>
              </p:cNvPr>
              <p:cNvSpPr/>
              <p:nvPr/>
            </p:nvSpPr>
            <p:spPr>
              <a:xfrm>
                <a:off x="9056819" y="4150398"/>
                <a:ext cx="864096" cy="478522"/>
              </a:xfrm>
              <a:prstGeom prst="ellipse">
                <a:avLst/>
              </a:prstGeom>
              <a:grpFill/>
              <a:ln w="38100">
                <a:solidFill>
                  <a:schemeClr val="tx2"/>
                </a:solidFill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de-DE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Arial" panose="020B0604020202020204" pitchFamily="34" charset="0"/>
                </a:endParaRPr>
              </a:p>
            </p:txBody>
          </p:sp>
          <p:cxnSp>
            <p:nvCxnSpPr>
              <p:cNvPr id="18" name="Gerade Verbindung mit Pfeil 17">
                <a:extLst>
                  <a:ext uri="{FF2B5EF4-FFF2-40B4-BE49-F238E27FC236}">
                    <a16:creationId xmlns:a16="http://schemas.microsoft.com/office/drawing/2014/main" id="{E42E261D-FBC2-4B59-A34A-4258049C177E}"/>
                  </a:ext>
                </a:extLst>
              </p:cNvPr>
              <p:cNvCxnSpPr/>
              <p:nvPr/>
            </p:nvCxnSpPr>
            <p:spPr>
              <a:xfrm>
                <a:off x="9488867" y="4152849"/>
                <a:ext cx="100683" cy="0"/>
              </a:xfrm>
              <a:prstGeom prst="straightConnector1">
                <a:avLst/>
              </a:prstGeom>
              <a:grpFill/>
              <a:ln w="57150">
                <a:solidFill>
                  <a:schemeClr val="tx2"/>
                </a:solidFill>
                <a:tailEnd type="triangle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Gerade Verbindung mit Pfeil 18">
                <a:extLst>
                  <a:ext uri="{FF2B5EF4-FFF2-40B4-BE49-F238E27FC236}">
                    <a16:creationId xmlns:a16="http://schemas.microsoft.com/office/drawing/2014/main" id="{5802D92D-E435-443D-8C1A-D89A79883586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>
                <a:off x="9394030" y="4628920"/>
                <a:ext cx="100683" cy="0"/>
              </a:xfrm>
              <a:prstGeom prst="straightConnector1">
                <a:avLst/>
              </a:prstGeom>
              <a:grpFill/>
              <a:ln w="57150">
                <a:solidFill>
                  <a:schemeClr val="tx2"/>
                </a:solidFill>
                <a:tailEnd type="triangle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6" name="Rectangle 9">
            <a:extLst>
              <a:ext uri="{FF2B5EF4-FFF2-40B4-BE49-F238E27FC236}">
                <a16:creationId xmlns:a16="http://schemas.microsoft.com/office/drawing/2014/main" id="{F61931F0-0B6D-45A3-AB20-B2F2A21EF1C3}"/>
              </a:ext>
            </a:extLst>
          </p:cNvPr>
          <p:cNvSpPr/>
          <p:nvPr/>
        </p:nvSpPr>
        <p:spPr>
          <a:xfrm>
            <a:off x="7435454" y="6544180"/>
            <a:ext cx="437938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1600" dirty="0">
                <a:solidFill>
                  <a:schemeClr val="tx1"/>
                </a:solidFill>
                <a:latin typeface="Calibri (Textkörper)"/>
              </a:rPr>
              <a:t>King </a:t>
            </a:r>
            <a:r>
              <a:rPr lang="de-DE" sz="1600" i="1" dirty="0">
                <a:solidFill>
                  <a:schemeClr val="tx1"/>
                </a:solidFill>
                <a:latin typeface="Calibri (Textkörper)"/>
              </a:rPr>
              <a:t>et al., </a:t>
            </a:r>
            <a:r>
              <a:rPr lang="en-US" sz="1600" dirty="0">
                <a:latin typeface="Calibri (Textkörper)"/>
              </a:rPr>
              <a:t>Phys. Rev. X </a:t>
            </a:r>
            <a:r>
              <a:rPr lang="en-US" sz="1600" b="1" dirty="0">
                <a:latin typeface="Calibri (Textkörper)"/>
              </a:rPr>
              <a:t>11</a:t>
            </a:r>
            <a:r>
              <a:rPr lang="en-US" sz="1600" dirty="0">
                <a:latin typeface="Calibri (Textkörper)"/>
              </a:rPr>
              <a:t>, 041049 </a:t>
            </a:r>
            <a:r>
              <a:rPr lang="de-DE" sz="1600" dirty="0">
                <a:solidFill>
                  <a:schemeClr val="tx1"/>
                </a:solidFill>
                <a:latin typeface="Calibri (Textkörper)"/>
              </a:rPr>
              <a:t>(2021)</a:t>
            </a:r>
            <a:endParaRPr lang="en-GB" sz="1600" dirty="0">
              <a:latin typeface="Calibri (Textkörper)"/>
            </a:endParaRPr>
          </a:p>
        </p:txBody>
      </p:sp>
      <p:sp>
        <p:nvSpPr>
          <p:cNvPr id="27" name="Rechteck: abgerundete Ecken 26">
            <a:extLst>
              <a:ext uri="{FF2B5EF4-FFF2-40B4-BE49-F238E27FC236}">
                <a16:creationId xmlns:a16="http://schemas.microsoft.com/office/drawing/2014/main" id="{9E828443-6AD0-4324-B79F-CD8CECB98C77}"/>
              </a:ext>
            </a:extLst>
          </p:cNvPr>
          <p:cNvSpPr/>
          <p:nvPr/>
        </p:nvSpPr>
        <p:spPr>
          <a:xfrm>
            <a:off x="7740762" y="5546396"/>
            <a:ext cx="4059562" cy="981281"/>
          </a:xfrm>
          <a:prstGeom prst="roundRect">
            <a:avLst/>
          </a:prstGeom>
          <a:solidFill>
            <a:srgbClr val="C4BD9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h="0"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2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Universal </a:t>
            </a:r>
            <a:r>
              <a:rPr lang="de-DE" sz="24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applicable</a:t>
            </a:r>
            <a:endParaRPr lang="de-DE" sz="24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algn="ctr"/>
            <a:r>
              <a:rPr lang="de-DE" sz="24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Does</a:t>
            </a:r>
            <a:r>
              <a:rPr lang="de-DE" sz="2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not </a:t>
            </a:r>
            <a:r>
              <a:rPr lang="de-DE" sz="24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depend</a:t>
            </a:r>
            <a:r>
              <a:rPr lang="de-DE" sz="2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on q/m</a:t>
            </a:r>
            <a:endParaRPr lang="de-DE" sz="24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83189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0</TotalTime>
  <Words>1203</Words>
  <Application>Microsoft Office PowerPoint</Application>
  <PresentationFormat>Breitbild</PresentationFormat>
  <Paragraphs>288</Paragraphs>
  <Slides>16</Slides>
  <Notes>7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16</vt:i4>
      </vt:variant>
    </vt:vector>
  </HeadingPairs>
  <TitlesOfParts>
    <vt:vector size="26" baseType="lpstr">
      <vt:lpstr>Arial</vt:lpstr>
      <vt:lpstr>Calibri</vt:lpstr>
      <vt:lpstr>Calibri (Textkörper)</vt:lpstr>
      <vt:lpstr>Calibri Light</vt:lpstr>
      <vt:lpstr>Calibri Light (Überschriften)</vt:lpstr>
      <vt:lpstr>Cambria Math</vt:lpstr>
      <vt:lpstr>Times New Roman</vt:lpstr>
      <vt:lpstr>Wingdings</vt:lpstr>
      <vt:lpstr>Office</vt:lpstr>
      <vt:lpstr>CorelDRAW</vt:lpstr>
      <vt:lpstr>High-precision isotope shift measurements in highly charged ions</vt:lpstr>
      <vt:lpstr>Optical clocks</vt:lpstr>
      <vt:lpstr>Fundamental physics with HCI</vt:lpstr>
      <vt:lpstr>State-of-the-art HCI spectroscopy</vt:lpstr>
      <vt:lpstr>Quantum logic spectroscopy</vt:lpstr>
      <vt:lpstr>HCI lab at PTB</vt:lpstr>
      <vt:lpstr>Quantum logic spectroscopy</vt:lpstr>
      <vt:lpstr>Cooling is challenging</vt:lpstr>
      <vt:lpstr>Cooling with quantum logic</vt:lpstr>
      <vt:lpstr>Cooling during clock operation</vt:lpstr>
      <vt:lpstr>Summary of systematic shifts (40Ar13+)</vt:lpstr>
      <vt:lpstr>Clock comparison</vt:lpstr>
      <vt:lpstr>Absolute frequency</vt:lpstr>
      <vt:lpstr>PowerPoint-Präsentation</vt:lpstr>
      <vt:lpstr>Summary and outlook</vt:lpstr>
      <vt:lpstr>Acknowledgments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Peter Micke</dc:creator>
  <cp:lastModifiedBy>Lukas Josef Spieß</cp:lastModifiedBy>
  <cp:revision>1354</cp:revision>
  <dcterms:created xsi:type="dcterms:W3CDTF">2020-02-14T08:59:48Z</dcterms:created>
  <dcterms:modified xsi:type="dcterms:W3CDTF">2023-10-06T08:37:53Z</dcterms:modified>
</cp:coreProperties>
</file>